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5" r:id="rId2"/>
    <p:sldId id="292" r:id="rId3"/>
    <p:sldId id="293" r:id="rId4"/>
    <p:sldId id="294" r:id="rId5"/>
    <p:sldId id="295" r:id="rId6"/>
    <p:sldId id="296" r:id="rId7"/>
    <p:sldId id="297" r:id="rId8"/>
    <p:sldId id="291" r:id="rId9"/>
    <p:sldId id="298" r:id="rId10"/>
    <p:sldId id="299" r:id="rId11"/>
    <p:sldId id="300" r:id="rId12"/>
    <p:sldId id="301" r:id="rId13"/>
    <p:sldId id="302" r:id="rId14"/>
    <p:sldId id="303" r:id="rId15"/>
    <p:sldId id="290" r:id="rId16"/>
    <p:sldId id="287" r:id="rId17"/>
    <p:sldId id="257" r:id="rId18"/>
    <p:sldId id="260" r:id="rId19"/>
    <p:sldId id="261" r:id="rId20"/>
    <p:sldId id="262" r:id="rId21"/>
    <p:sldId id="263" r:id="rId22"/>
    <p:sldId id="264" r:id="rId23"/>
    <p:sldId id="288" r:id="rId24"/>
    <p:sldId id="276" r:id="rId25"/>
    <p:sldId id="289" r:id="rId26"/>
    <p:sldId id="304" r:id="rId27"/>
  </p:sldIdLst>
  <p:sldSz cx="9144000" cy="6858000" type="screen4x3"/>
  <p:notesSz cx="68072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85C58-2F40-47E5-9A48-EFFD60BD641F}" type="datetimeFigureOut">
              <a:rPr kumimoji="1" lang="ja-JP" altLang="en-US" smtClean="0"/>
              <a:pPr/>
              <a:t>2013/7/8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4400"/>
            <a:ext cx="5445125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721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3D16-8654-40F1-B30F-73437E06B3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0456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BB16-BE3C-465E-A66E-E5358E84EA0B}" type="datetimeFigureOut">
              <a:rPr kumimoji="1" lang="ja-JP" altLang="en-US" smtClean="0"/>
              <a:pPr/>
              <a:t>2013/7/8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C56B-37D7-4F31-8E9C-0B6F143D3C5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BB16-BE3C-465E-A66E-E5358E84EA0B}" type="datetimeFigureOut">
              <a:rPr kumimoji="1" lang="ja-JP" altLang="en-US" smtClean="0"/>
              <a:pPr/>
              <a:t>2013/7/8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C56B-37D7-4F31-8E9C-0B6F143D3C5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BB16-BE3C-465E-A66E-E5358E84EA0B}" type="datetimeFigureOut">
              <a:rPr kumimoji="1" lang="ja-JP" altLang="en-US" smtClean="0"/>
              <a:pPr/>
              <a:t>2013/7/8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C56B-37D7-4F31-8E9C-0B6F143D3C5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BB16-BE3C-465E-A66E-E5358E84EA0B}" type="datetimeFigureOut">
              <a:rPr kumimoji="1" lang="ja-JP" altLang="en-US" smtClean="0"/>
              <a:pPr/>
              <a:t>2013/7/8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C56B-37D7-4F31-8E9C-0B6F143D3C5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BB16-BE3C-465E-A66E-E5358E84EA0B}" type="datetimeFigureOut">
              <a:rPr kumimoji="1" lang="ja-JP" altLang="en-US" smtClean="0"/>
              <a:pPr/>
              <a:t>2013/7/8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C56B-37D7-4F31-8E9C-0B6F143D3C5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BB16-BE3C-465E-A66E-E5358E84EA0B}" type="datetimeFigureOut">
              <a:rPr kumimoji="1" lang="ja-JP" altLang="en-US" smtClean="0"/>
              <a:pPr/>
              <a:t>2013/7/8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C56B-37D7-4F31-8E9C-0B6F143D3C5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BB16-BE3C-465E-A66E-E5358E84EA0B}" type="datetimeFigureOut">
              <a:rPr kumimoji="1" lang="ja-JP" altLang="en-US" smtClean="0"/>
              <a:pPr/>
              <a:t>2013/7/8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C56B-37D7-4F31-8E9C-0B6F143D3C5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BB16-BE3C-465E-A66E-E5358E84EA0B}" type="datetimeFigureOut">
              <a:rPr kumimoji="1" lang="ja-JP" altLang="en-US" smtClean="0"/>
              <a:pPr/>
              <a:t>2013/7/8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C56B-37D7-4F31-8E9C-0B6F143D3C5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BB16-BE3C-465E-A66E-E5358E84EA0B}" type="datetimeFigureOut">
              <a:rPr kumimoji="1" lang="ja-JP" altLang="en-US" smtClean="0"/>
              <a:pPr/>
              <a:t>2013/7/8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C56B-37D7-4F31-8E9C-0B6F143D3C5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BB16-BE3C-465E-A66E-E5358E84EA0B}" type="datetimeFigureOut">
              <a:rPr kumimoji="1" lang="ja-JP" altLang="en-US" smtClean="0"/>
              <a:pPr/>
              <a:t>2013/7/8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C56B-37D7-4F31-8E9C-0B6F143D3C5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BB16-BE3C-465E-A66E-E5358E84EA0B}" type="datetimeFigureOut">
              <a:rPr kumimoji="1" lang="ja-JP" altLang="en-US" smtClean="0"/>
              <a:pPr/>
              <a:t>2013/7/8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C56B-37D7-4F31-8E9C-0B6F143D3C5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7BB16-BE3C-465E-A66E-E5358E84EA0B}" type="datetimeFigureOut">
              <a:rPr kumimoji="1" lang="ja-JP" altLang="en-US" smtClean="0"/>
              <a:pPr/>
              <a:t>2013/7/8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2C56B-37D7-4F31-8E9C-0B6F143D3C5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9.png"/><Relationship Id="rId5" Type="http://schemas.openxmlformats.org/officeDocument/2006/relationships/image" Target="../media/image47.wmf"/><Relationship Id="rId4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1144552" y="1196752"/>
            <a:ext cx="69381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zh-TW" sz="3200" dirty="0" smtClean="0">
                <a:solidFill>
                  <a:srgbClr val="000000"/>
                </a:solidFill>
                <a:latin typeface="HGS明朝E" pitchFamily="18" charset="-128"/>
                <a:ea typeface="HGS明朝E" pitchFamily="18" charset="-128"/>
                <a:cs typeface="Times New Roman" pitchFamily="18" charset="0"/>
              </a:rPr>
              <a:t>有機</a:t>
            </a:r>
            <a:r>
              <a:rPr lang="ja-JP" altLang="en-US" sz="3200" dirty="0" smtClean="0">
                <a:solidFill>
                  <a:srgbClr val="000000"/>
                </a:solidFill>
                <a:latin typeface="HGS明朝E" pitchFamily="18" charset="-128"/>
                <a:ea typeface="HGS明朝E" pitchFamily="18" charset="-128"/>
                <a:cs typeface="Times New Roman" pitchFamily="18" charset="0"/>
              </a:rPr>
              <a:t>化合物に対する第一原理</a:t>
            </a:r>
            <a:r>
              <a:rPr lang="en-US" altLang="ja-JP" sz="3200" dirty="0" smtClean="0">
                <a:latin typeface="HGS明朝E" pitchFamily="18" charset="-128"/>
                <a:ea typeface="HGS明朝E" pitchFamily="18" charset="-128"/>
                <a:cs typeface="Times New Roman" pitchFamily="18" charset="0"/>
              </a:rPr>
              <a:t>GW</a:t>
            </a:r>
            <a:r>
              <a:rPr lang="ja-JP" altLang="en-US" sz="3200" dirty="0" smtClean="0">
                <a:latin typeface="HGS明朝E" pitchFamily="18" charset="-128"/>
                <a:ea typeface="HGS明朝E" pitchFamily="18" charset="-128"/>
                <a:cs typeface="Times New Roman" pitchFamily="18" charset="0"/>
              </a:rPr>
              <a:t>計算</a:t>
            </a:r>
            <a:endParaRPr lang="en-US" altLang="ja-JP" sz="3200" dirty="0">
              <a:solidFill>
                <a:srgbClr val="000000"/>
              </a:solidFill>
              <a:latin typeface="HGS明朝E" pitchFamily="18" charset="-128"/>
              <a:ea typeface="HGS明朝E" pitchFamily="18" charset="-128"/>
              <a:cs typeface="Times New Roman" pitchFamily="18" charset="0"/>
            </a:endParaRP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467544" y="5313402"/>
            <a:ext cx="82830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zh-TW" sz="2000" dirty="0" smtClean="0">
                <a:solidFill>
                  <a:srgbClr val="000000"/>
                </a:solidFill>
                <a:latin typeface="HGS明朝E" pitchFamily="18" charset="-128"/>
                <a:ea typeface="HGS明朝E" pitchFamily="18" charset="-128"/>
                <a:cs typeface="Times New Roman" pitchFamily="18" charset="0"/>
              </a:rPr>
              <a:t>中村和磨 </a:t>
            </a:r>
            <a:r>
              <a:rPr lang="en-US" altLang="zh-TW" sz="2000" dirty="0" smtClean="0">
                <a:solidFill>
                  <a:srgbClr val="000000"/>
                </a:solidFill>
                <a:latin typeface="HGS明朝E" pitchFamily="18" charset="-128"/>
                <a:ea typeface="HGS明朝E" pitchFamily="18" charset="-128"/>
                <a:cs typeface="Times New Roman" pitchFamily="18" charset="0"/>
              </a:rPr>
              <a:t>(</a:t>
            </a:r>
            <a:r>
              <a:rPr lang="ja-JP" altLang="en-US" sz="2000" dirty="0" smtClean="0">
                <a:solidFill>
                  <a:srgbClr val="000000"/>
                </a:solidFill>
                <a:latin typeface="HGS明朝E" pitchFamily="18" charset="-128"/>
                <a:ea typeface="HGS明朝E" pitchFamily="18" charset="-128"/>
                <a:cs typeface="Times New Roman" pitchFamily="18" charset="0"/>
              </a:rPr>
              <a:t>九工大</a:t>
            </a:r>
            <a:r>
              <a:rPr lang="en-US" altLang="zh-TW" sz="2000" dirty="0" smtClean="0">
                <a:solidFill>
                  <a:srgbClr val="000000"/>
                </a:solidFill>
                <a:latin typeface="HGS明朝E" pitchFamily="18" charset="-128"/>
                <a:ea typeface="HGS明朝E" pitchFamily="18" charset="-128"/>
                <a:cs typeface="Times New Roman" pitchFamily="18" charset="0"/>
              </a:rPr>
              <a:t>), </a:t>
            </a:r>
            <a:r>
              <a:rPr lang="ja-JP" altLang="en-US" sz="2000" dirty="0" smtClean="0">
                <a:solidFill>
                  <a:srgbClr val="000000"/>
                </a:solidFill>
                <a:latin typeface="HGS明朝E" pitchFamily="18" charset="-128"/>
                <a:ea typeface="HGS明朝E" pitchFamily="18" charset="-128"/>
                <a:cs typeface="Times New Roman" pitchFamily="18" charset="0"/>
              </a:rPr>
              <a:t>酒井志朗 </a:t>
            </a:r>
            <a:r>
              <a:rPr lang="en-US" altLang="ja-JP" sz="2000" dirty="0" smtClean="0">
                <a:solidFill>
                  <a:srgbClr val="000000"/>
                </a:solidFill>
                <a:latin typeface="HGS明朝E" pitchFamily="18" charset="-128"/>
                <a:ea typeface="HGS明朝E" pitchFamily="18" charset="-128"/>
                <a:cs typeface="Times New Roman" pitchFamily="18" charset="0"/>
              </a:rPr>
              <a:t>(</a:t>
            </a:r>
            <a:r>
              <a:rPr lang="ja-JP" altLang="en-US" sz="2000" dirty="0" smtClean="0">
                <a:solidFill>
                  <a:srgbClr val="000000"/>
                </a:solidFill>
                <a:latin typeface="HGS明朝E" pitchFamily="18" charset="-128"/>
                <a:ea typeface="HGS明朝E" pitchFamily="18" charset="-128"/>
                <a:cs typeface="Times New Roman" pitchFamily="18" charset="0"/>
              </a:rPr>
              <a:t>東大</a:t>
            </a:r>
            <a:r>
              <a:rPr lang="en-US" altLang="ja-JP" sz="2000" dirty="0" smtClean="0">
                <a:solidFill>
                  <a:srgbClr val="000000"/>
                </a:solidFill>
                <a:latin typeface="HGS明朝E" pitchFamily="18" charset="-128"/>
                <a:ea typeface="HGS明朝E" pitchFamily="18" charset="-128"/>
                <a:cs typeface="Times New Roman" pitchFamily="18" charset="0"/>
              </a:rPr>
              <a:t>), </a:t>
            </a:r>
            <a:r>
              <a:rPr lang="ja-JP" altLang="en-US" sz="2000" dirty="0" smtClean="0">
                <a:solidFill>
                  <a:srgbClr val="000000"/>
                </a:solidFill>
                <a:latin typeface="HGS明朝E" pitchFamily="18" charset="-128"/>
                <a:ea typeface="HGS明朝E" pitchFamily="18" charset="-128"/>
                <a:cs typeface="Times New Roman" pitchFamily="18" charset="0"/>
              </a:rPr>
              <a:t>有田亮太郎 </a:t>
            </a:r>
            <a:r>
              <a:rPr lang="en-US" altLang="ja-JP" sz="2000" dirty="0" smtClean="0">
                <a:solidFill>
                  <a:srgbClr val="000000"/>
                </a:solidFill>
                <a:latin typeface="HGS明朝E" pitchFamily="18" charset="-128"/>
                <a:ea typeface="HGS明朝E" pitchFamily="18" charset="-128"/>
                <a:cs typeface="Times New Roman" pitchFamily="18" charset="0"/>
              </a:rPr>
              <a:t>(</a:t>
            </a:r>
            <a:r>
              <a:rPr lang="ja-JP" altLang="en-US" sz="2000" dirty="0" smtClean="0">
                <a:solidFill>
                  <a:srgbClr val="000000"/>
                </a:solidFill>
                <a:latin typeface="HGS明朝E" pitchFamily="18" charset="-128"/>
                <a:ea typeface="HGS明朝E" pitchFamily="18" charset="-128"/>
                <a:cs typeface="Times New Roman" pitchFamily="18" charset="0"/>
              </a:rPr>
              <a:t>東大</a:t>
            </a:r>
            <a:r>
              <a:rPr lang="en-US" altLang="ja-JP" sz="2000" dirty="0" smtClean="0">
                <a:solidFill>
                  <a:srgbClr val="000000"/>
                </a:solidFill>
                <a:latin typeface="HGS明朝E" pitchFamily="18" charset="-128"/>
                <a:ea typeface="HGS明朝E" pitchFamily="18" charset="-128"/>
                <a:cs typeface="Times New Roman" pitchFamily="18" charset="0"/>
              </a:rPr>
              <a:t>), </a:t>
            </a:r>
            <a:r>
              <a:rPr lang="ja-JP" altLang="en-US" sz="2000" dirty="0" smtClean="0">
                <a:solidFill>
                  <a:srgbClr val="000000"/>
                </a:solidFill>
                <a:latin typeface="HGS明朝E" pitchFamily="18" charset="-128"/>
                <a:ea typeface="HGS明朝E" pitchFamily="18" charset="-128"/>
                <a:cs typeface="Times New Roman" pitchFamily="18" charset="0"/>
              </a:rPr>
              <a:t>黒木和彦 </a:t>
            </a:r>
            <a:r>
              <a:rPr lang="en-US" altLang="ja-JP" sz="2000" dirty="0" smtClean="0">
                <a:solidFill>
                  <a:srgbClr val="000000"/>
                </a:solidFill>
                <a:latin typeface="HGS明朝E" pitchFamily="18" charset="-128"/>
                <a:ea typeface="HGS明朝E" pitchFamily="18" charset="-128"/>
                <a:cs typeface="Times New Roman" pitchFamily="18" charset="0"/>
              </a:rPr>
              <a:t>(</a:t>
            </a:r>
            <a:r>
              <a:rPr lang="ja-JP" altLang="en-US" sz="2000" dirty="0" smtClean="0">
                <a:solidFill>
                  <a:srgbClr val="000000"/>
                </a:solidFill>
                <a:latin typeface="HGS明朝E" pitchFamily="18" charset="-128"/>
                <a:ea typeface="HGS明朝E" pitchFamily="18" charset="-128"/>
                <a:cs typeface="Times New Roman" pitchFamily="18" charset="0"/>
              </a:rPr>
              <a:t>阪大</a:t>
            </a:r>
            <a:r>
              <a:rPr lang="en-US" altLang="ja-JP" sz="2000" dirty="0" smtClean="0">
                <a:solidFill>
                  <a:srgbClr val="000000"/>
                </a:solidFill>
                <a:latin typeface="HGS明朝E" pitchFamily="18" charset="-128"/>
                <a:ea typeface="HGS明朝E" pitchFamily="18" charset="-128"/>
                <a:cs typeface="Times New Roman" pitchFamily="18" charset="0"/>
              </a:rPr>
              <a:t>)</a:t>
            </a:r>
          </a:p>
          <a:p>
            <a:pPr algn="ctr" eaLnBrk="0" hangingPunct="0"/>
            <a:r>
              <a:rPr lang="ja-JP" altLang="en-US" sz="2000" dirty="0" smtClean="0">
                <a:solidFill>
                  <a:srgbClr val="000000"/>
                </a:solidFill>
                <a:latin typeface="HGS明朝E" pitchFamily="18" charset="-128"/>
                <a:ea typeface="HGS明朝E" pitchFamily="18" charset="-128"/>
                <a:cs typeface="Times New Roman" pitchFamily="18" charset="0"/>
              </a:rPr>
              <a:t>謝辞</a:t>
            </a:r>
            <a:r>
              <a:rPr lang="en-US" altLang="ja-JP" sz="2000" dirty="0" smtClean="0">
                <a:solidFill>
                  <a:srgbClr val="000000"/>
                </a:solidFill>
                <a:latin typeface="HGS明朝E" pitchFamily="18" charset="-128"/>
                <a:ea typeface="HGS明朝E" pitchFamily="18" charset="-128"/>
                <a:cs typeface="Times New Roman" pitchFamily="18" charset="0"/>
              </a:rPr>
              <a:t>: </a:t>
            </a:r>
            <a:r>
              <a:rPr lang="ja-JP" altLang="en-US" sz="2000" dirty="0" smtClean="0">
                <a:solidFill>
                  <a:srgbClr val="000000"/>
                </a:solidFill>
                <a:latin typeface="HGS明朝E" pitchFamily="18" charset="-128"/>
                <a:ea typeface="HGS明朝E" pitchFamily="18" charset="-128"/>
                <a:cs typeface="Times New Roman" pitchFamily="18" charset="0"/>
              </a:rPr>
              <a:t>野原善郎 </a:t>
            </a:r>
            <a:r>
              <a:rPr lang="en-US" altLang="ja-JP" sz="2000" dirty="0" smtClean="0">
                <a:solidFill>
                  <a:srgbClr val="000000"/>
                </a:solidFill>
                <a:latin typeface="HGS明朝E" pitchFamily="18" charset="-128"/>
                <a:ea typeface="HGS明朝E" pitchFamily="18" charset="-128"/>
                <a:cs typeface="Times New Roman" pitchFamily="18" charset="0"/>
              </a:rPr>
              <a:t>(MPI), </a:t>
            </a:r>
            <a:r>
              <a:rPr lang="ja-JP" altLang="en-US" sz="2000" dirty="0" smtClean="0">
                <a:solidFill>
                  <a:srgbClr val="000000"/>
                </a:solidFill>
                <a:latin typeface="HGS明朝E" pitchFamily="18" charset="-128"/>
                <a:ea typeface="HGS明朝E" pitchFamily="18" charset="-128"/>
                <a:cs typeface="Times New Roman" pitchFamily="18" charset="0"/>
              </a:rPr>
              <a:t>吉本芳英 </a:t>
            </a:r>
            <a:r>
              <a:rPr lang="en-US" altLang="ja-JP" sz="2000" dirty="0" smtClean="0">
                <a:solidFill>
                  <a:srgbClr val="000000"/>
                </a:solidFill>
                <a:latin typeface="HGS明朝E" pitchFamily="18" charset="-128"/>
                <a:ea typeface="HGS明朝E" pitchFamily="18" charset="-128"/>
                <a:cs typeface="Times New Roman" pitchFamily="18" charset="0"/>
              </a:rPr>
              <a:t>(</a:t>
            </a:r>
            <a:r>
              <a:rPr lang="ja-JP" altLang="en-US" sz="2000" dirty="0" smtClean="0">
                <a:solidFill>
                  <a:srgbClr val="000000"/>
                </a:solidFill>
                <a:latin typeface="HGS明朝E" pitchFamily="18" charset="-128"/>
                <a:ea typeface="HGS明朝E" pitchFamily="18" charset="-128"/>
                <a:cs typeface="Times New Roman" pitchFamily="18" charset="0"/>
              </a:rPr>
              <a:t>鳥取大</a:t>
            </a:r>
            <a:r>
              <a:rPr lang="en-US" altLang="ja-JP" sz="2000" dirty="0" smtClean="0">
                <a:solidFill>
                  <a:srgbClr val="000000"/>
                </a:solidFill>
                <a:latin typeface="HGS明朝E" pitchFamily="18" charset="-128"/>
                <a:ea typeface="HGS明朝E" pitchFamily="18" charset="-128"/>
                <a:cs typeface="Times New Roman" pitchFamily="18" charset="0"/>
              </a:rPr>
              <a:t>), </a:t>
            </a:r>
            <a:r>
              <a:rPr lang="ja-JP" altLang="en-US" sz="2000" dirty="0" smtClean="0">
                <a:solidFill>
                  <a:srgbClr val="000000"/>
                </a:solidFill>
                <a:latin typeface="HGS明朝E" pitchFamily="18" charset="-128"/>
                <a:ea typeface="HGS明朝E" pitchFamily="18" charset="-128"/>
                <a:cs typeface="Times New Roman" pitchFamily="18" charset="0"/>
              </a:rPr>
              <a:t>野村悠祐 </a:t>
            </a:r>
            <a:r>
              <a:rPr lang="en-US" altLang="ja-JP" sz="2000" dirty="0" smtClean="0">
                <a:solidFill>
                  <a:srgbClr val="000000"/>
                </a:solidFill>
                <a:latin typeface="HGS明朝E" pitchFamily="18" charset="-128"/>
                <a:ea typeface="HGS明朝E" pitchFamily="18" charset="-128"/>
                <a:cs typeface="Times New Roman" pitchFamily="18" charset="0"/>
              </a:rPr>
              <a:t>(</a:t>
            </a:r>
            <a:r>
              <a:rPr lang="ja-JP" altLang="en-US" sz="2000" dirty="0" smtClean="0">
                <a:solidFill>
                  <a:srgbClr val="000000"/>
                </a:solidFill>
                <a:latin typeface="HGS明朝E" pitchFamily="18" charset="-128"/>
                <a:ea typeface="HGS明朝E" pitchFamily="18" charset="-128"/>
                <a:cs typeface="Times New Roman" pitchFamily="18" charset="0"/>
              </a:rPr>
              <a:t>東大</a:t>
            </a:r>
            <a:r>
              <a:rPr lang="en-US" altLang="ja-JP" sz="2000" dirty="0" smtClean="0">
                <a:solidFill>
                  <a:srgbClr val="000000"/>
                </a:solidFill>
                <a:latin typeface="HGS明朝E" pitchFamily="18" charset="-128"/>
                <a:ea typeface="HGS明朝E" pitchFamily="18" charset="-128"/>
                <a:cs typeface="Times New Roman" pitchFamily="18" charset="0"/>
              </a:rPr>
              <a:t>)</a:t>
            </a:r>
            <a:r>
              <a:rPr lang="en-US" altLang="zh-TW" sz="2000" dirty="0" smtClean="0">
                <a:solidFill>
                  <a:srgbClr val="000000"/>
                </a:solidFill>
                <a:latin typeface="HGS明朝E" pitchFamily="18" charset="-128"/>
                <a:ea typeface="HGS明朝E" pitchFamily="18" charset="-128"/>
                <a:cs typeface="Times New Roman" pitchFamily="18" charset="0"/>
              </a:rPr>
              <a:t>  </a:t>
            </a:r>
            <a:endParaRPr lang="en-US" altLang="zh-TW" sz="2000" dirty="0">
              <a:latin typeface="HGS明朝E" pitchFamily="18" charset="-128"/>
              <a:ea typeface="HGS明朝E" pitchFamily="18" charset="-128"/>
              <a:cs typeface="Times New Roman" pitchFamily="18" charset="0"/>
            </a:endParaRPr>
          </a:p>
        </p:txBody>
      </p:sp>
      <p:sp>
        <p:nvSpPr>
          <p:cNvPr id="2056" name="テキスト ボックス 7"/>
          <p:cNvSpPr txBox="1">
            <a:spLocks noChangeArrowheads="1"/>
          </p:cNvSpPr>
          <p:nvPr/>
        </p:nvSpPr>
        <p:spPr bwMode="auto">
          <a:xfrm>
            <a:off x="6186488" y="6391275"/>
            <a:ext cx="29514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400" dirty="0" smtClean="0">
                <a:latin typeface="HGS明朝E" pitchFamily="18" charset="-128"/>
                <a:ea typeface="HGS明朝E" pitchFamily="18" charset="-128"/>
              </a:rPr>
              <a:t>2013.7.8-9 </a:t>
            </a:r>
            <a:r>
              <a:rPr lang="ja-JP" altLang="en-US" sz="2400" dirty="0">
                <a:latin typeface="HGS明朝E" pitchFamily="18" charset="-128"/>
                <a:ea typeface="HGS明朝E" pitchFamily="18" charset="-128"/>
              </a:rPr>
              <a:t>東京大学</a:t>
            </a:r>
          </a:p>
        </p:txBody>
      </p:sp>
      <p:cxnSp>
        <p:nvCxnSpPr>
          <p:cNvPr id="10" name="直線コネクタ 9"/>
          <p:cNvCxnSpPr/>
          <p:nvPr/>
        </p:nvCxnSpPr>
        <p:spPr>
          <a:xfrm>
            <a:off x="3173683" y="3912294"/>
            <a:ext cx="55561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3126028" y="3913601"/>
            <a:ext cx="55561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7" name="Picture 1" descr="C:\Documents and Settings\kazuma\デスクトップ\2013 押山新学術成果報告\site_title_j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0"/>
            <a:ext cx="4937488" cy="885694"/>
          </a:xfrm>
          <a:prstGeom prst="rect">
            <a:avLst/>
          </a:prstGeom>
          <a:noFill/>
        </p:spPr>
      </p:pic>
      <p:pic>
        <p:nvPicPr>
          <p:cNvPr id="19458" name="Picture 2" descr="C:\Documents and Settings\kazuma\デスクトップ\ak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276872"/>
            <a:ext cx="6367469" cy="3068629"/>
          </a:xfrm>
          <a:prstGeom prst="rect">
            <a:avLst/>
          </a:prstGeom>
          <a:noFill/>
        </p:spPr>
      </p:pic>
      <p:sp>
        <p:nvSpPr>
          <p:cNvPr id="9" name="正方形/長方形 65"/>
          <p:cNvSpPr>
            <a:spLocks noChangeArrowheads="1"/>
          </p:cNvSpPr>
          <p:nvPr/>
        </p:nvSpPr>
        <p:spPr bwMode="auto">
          <a:xfrm>
            <a:off x="2924710" y="1764105"/>
            <a:ext cx="29434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3200" b="1" dirty="0"/>
              <a:t>arXiv:1306.0354</a:t>
            </a:r>
          </a:p>
        </p:txBody>
      </p:sp>
    </p:spTree>
    <p:extLst>
      <p:ext uri="{BB962C8B-B14F-4D97-AF65-F5344CB8AC3E}">
        <p14:creationId xmlns:p14="http://schemas.microsoft.com/office/powerpoint/2010/main" val="101441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0" y="0"/>
            <a:ext cx="35910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  <a:cs typeface="Times New Roman" pitchFamily="18" charset="0"/>
              </a:rPr>
              <a:t>Origin of poles</a:t>
            </a:r>
            <a:endParaRPr lang="ja-JP" altLang="en-US" sz="4000" dirty="0">
              <a:solidFill>
                <a:srgbClr val="0000FF"/>
              </a:solidFill>
              <a:latin typeface="HGP明朝E" pitchFamily="18" charset="-128"/>
              <a:ea typeface="HGP明朝E" pitchFamily="18" charset="-128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47344"/>
            <a:ext cx="7380312" cy="126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804"/>
            <a:ext cx="5667883" cy="111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38" y="4221088"/>
            <a:ext cx="7654770" cy="209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65"/>
          <p:cNvSpPr>
            <a:spLocks noChangeArrowheads="1"/>
          </p:cNvSpPr>
          <p:nvPr/>
        </p:nvSpPr>
        <p:spPr bwMode="auto">
          <a:xfrm>
            <a:off x="1691680" y="755993"/>
            <a:ext cx="58776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3200" b="1" dirty="0" smtClean="0"/>
              <a:t>F. </a:t>
            </a:r>
            <a:r>
              <a:rPr lang="en-US" altLang="ja-JP" sz="3200" b="1" dirty="0" err="1" smtClean="0"/>
              <a:t>Aryasetiawan</a:t>
            </a:r>
            <a:r>
              <a:rPr lang="en-US" altLang="ja-JP" sz="3200" b="1" dirty="0" smtClean="0"/>
              <a:t>, Rep. </a:t>
            </a:r>
            <a:r>
              <a:rPr lang="en-US" altLang="ja-JP" sz="3200" b="1" dirty="0" err="1" smtClean="0"/>
              <a:t>Prog</a:t>
            </a:r>
            <a:r>
              <a:rPr lang="en-US" altLang="ja-JP" sz="3200" b="1" dirty="0" smtClean="0"/>
              <a:t>. Phys.</a:t>
            </a:r>
            <a:endParaRPr lang="en-US" altLang="ja-JP" sz="32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91680" y="1268760"/>
            <a:ext cx="5947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</a:rPr>
              <a:t>謝辞</a:t>
            </a:r>
            <a:r>
              <a:rPr lang="en-US" altLang="ja-JP" sz="3200" dirty="0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</a:rPr>
              <a:t>: </a:t>
            </a:r>
            <a:r>
              <a:rPr lang="ja-JP" altLang="en-US" sz="3200" dirty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</a:rPr>
              <a:t>野村悠</a:t>
            </a:r>
            <a:r>
              <a:rPr lang="ja-JP" altLang="en-US" sz="3200" dirty="0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</a:rPr>
              <a:t>祐 </a:t>
            </a:r>
            <a:r>
              <a:rPr lang="en-US" altLang="ja-JP" sz="3200" dirty="0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</a:rPr>
              <a:t>(</a:t>
            </a:r>
            <a:r>
              <a:rPr lang="ja-JP" altLang="en-US" sz="3200" dirty="0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</a:rPr>
              <a:t>東大有田研</a:t>
            </a:r>
            <a:r>
              <a:rPr lang="en-US" altLang="ja-JP" sz="3200" dirty="0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</a:rPr>
              <a:t>D2) </a:t>
            </a:r>
            <a:endParaRPr kumimoji="1" lang="ja-JP" altLang="en-US" sz="3200" dirty="0">
              <a:solidFill>
                <a:srgbClr val="FF0000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566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0" y="0"/>
            <a:ext cx="41841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  <a:cs typeface="Times New Roman" pitchFamily="18" charset="0"/>
              </a:rPr>
              <a:t>Plasma frequency</a:t>
            </a:r>
            <a:endParaRPr lang="ja-JP" altLang="en-US" sz="4000" dirty="0">
              <a:solidFill>
                <a:srgbClr val="0000FF"/>
              </a:solidFill>
              <a:latin typeface="HGP明朝E" pitchFamily="18" charset="-128"/>
              <a:ea typeface="HGP明朝E" pitchFamily="18" charset="-128"/>
              <a:cs typeface="Times New Roman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07004" y="3543399"/>
            <a:ext cx="2888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</a:rPr>
              <a:t>1000 cm</a:t>
            </a:r>
            <a:r>
              <a:rPr kumimoji="1" lang="en-US" altLang="ja-JP" sz="2400" baseline="30000" dirty="0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</a:rPr>
              <a:t>-1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</a:rPr>
              <a:t> = 0.12 </a:t>
            </a:r>
            <a:r>
              <a:rPr kumimoji="1" lang="en-US" altLang="ja-JP" sz="2400" dirty="0" err="1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</a:rPr>
              <a:t>eV</a:t>
            </a:r>
            <a:endParaRPr kumimoji="1" lang="ja-JP" altLang="en-US" sz="2400" dirty="0">
              <a:solidFill>
                <a:srgbClr val="FF0000"/>
              </a:solidFill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9" y="1484785"/>
            <a:ext cx="4622975" cy="215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69510"/>
            <a:ext cx="4572000" cy="297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47230" y="4287007"/>
            <a:ext cx="4988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</a:rPr>
              <a:t>ω</a:t>
            </a:r>
            <a:r>
              <a:rPr kumimoji="1" lang="en-US" altLang="ja-JP" sz="2400" baseline="-25000" dirty="0" err="1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</a:rPr>
              <a:t>p</a:t>
            </a:r>
            <a:r>
              <a:rPr kumimoji="1" lang="ja-JP" altLang="en-US" sz="2400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</a:rPr>
              <a:t>～</a:t>
            </a:r>
            <a:r>
              <a:rPr kumimoji="1" lang="en-US" altLang="ja-JP" sz="2400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</a:rPr>
              <a:t>((10074+3331)/2)*0.12</a:t>
            </a:r>
            <a:r>
              <a:rPr kumimoji="1" lang="ja-JP" altLang="en-US" sz="2400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</a:rPr>
              <a:t>～</a:t>
            </a:r>
            <a:r>
              <a:rPr kumimoji="1" lang="en-US" altLang="ja-JP" sz="2400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</a:rPr>
              <a:t>0.8eV</a:t>
            </a:r>
            <a:endParaRPr kumimoji="1" lang="ja-JP" altLang="en-US" sz="2400" dirty="0">
              <a:solidFill>
                <a:srgbClr val="0000FF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31076" y="5085184"/>
            <a:ext cx="6518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</a:rPr>
              <a:t>この「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</a:rPr>
              <a:t>0.8eV</a:t>
            </a:r>
            <a:r>
              <a:rPr kumimoji="1" lang="ja-JP" altLang="en-US" sz="2400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</a:rPr>
              <a:t>」というエネルギースケール</a:t>
            </a:r>
            <a:r>
              <a:rPr lang="ja-JP" altLang="en-US" sz="2400" dirty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</a:rPr>
              <a:t>の</a:t>
            </a:r>
            <a:r>
              <a:rPr kumimoji="1" lang="ja-JP" altLang="en-US" sz="2400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</a:rPr>
              <a:t>「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</a:rPr>
              <a:t>外側</a:t>
            </a:r>
            <a:r>
              <a:rPr kumimoji="1" lang="ja-JP" altLang="en-US" sz="2400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</a:rPr>
              <a:t>」で</a:t>
            </a:r>
            <a:endParaRPr kumimoji="1" lang="en-US" altLang="ja-JP" sz="2400" dirty="0" smtClean="0">
              <a:solidFill>
                <a:srgbClr val="0000FF"/>
              </a:solidFill>
              <a:latin typeface="HGP明朝E" pitchFamily="18" charset="-128"/>
              <a:ea typeface="HGP明朝E" pitchFamily="18" charset="-128"/>
            </a:endParaRPr>
          </a:p>
          <a:p>
            <a:r>
              <a:rPr kumimoji="1" lang="ja-JP" altLang="en-US" sz="2400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</a:rPr>
              <a:t>スペクトル関数が明るくなっている</a:t>
            </a:r>
            <a:endParaRPr kumimoji="1" lang="ja-JP" altLang="en-US" sz="2400" dirty="0">
              <a:solidFill>
                <a:srgbClr val="0000FF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00192" y="961564"/>
            <a:ext cx="1285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HGP明朝E" pitchFamily="18" charset="-128"/>
                <a:ea typeface="HGP明朝E" pitchFamily="18" charset="-128"/>
              </a:rPr>
              <a:t>A</a:t>
            </a:r>
            <a:r>
              <a:rPr kumimoji="1" lang="en-US" altLang="ja-JP" sz="2800" dirty="0" smtClean="0">
                <a:latin typeface="HGP明朝E" pitchFamily="18" charset="-128"/>
                <a:ea typeface="HGP明朝E" pitchFamily="18" charset="-128"/>
              </a:rPr>
              <a:t>(</a:t>
            </a:r>
            <a:r>
              <a:rPr kumimoji="1" lang="en-US" altLang="ja-JP" sz="2800" dirty="0" err="1" smtClean="0">
                <a:latin typeface="HGP明朝E" pitchFamily="18" charset="-128"/>
                <a:ea typeface="HGP明朝E" pitchFamily="18" charset="-128"/>
              </a:rPr>
              <a:t>k,w</a:t>
            </a:r>
            <a:r>
              <a:rPr kumimoji="1" lang="en-US" altLang="ja-JP" sz="2800" dirty="0" smtClean="0">
                <a:latin typeface="HGP明朝E" pitchFamily="18" charset="-128"/>
                <a:ea typeface="HGP明朝E" pitchFamily="18" charset="-128"/>
              </a:rPr>
              <a:t>) </a:t>
            </a:r>
            <a:endParaRPr kumimoji="1" lang="ja-JP" altLang="en-US" sz="2800" dirty="0"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531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16136"/>
            <a:ext cx="6192688" cy="121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96056"/>
            <a:ext cx="4752528" cy="106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434044"/>
            <a:ext cx="6552728" cy="97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0" y="0"/>
            <a:ext cx="22365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  <a:cs typeface="Times New Roman" pitchFamily="18" charset="0"/>
              </a:rPr>
              <a:t>因果関係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217648" y="3429000"/>
            <a:ext cx="8602824" cy="2852244"/>
            <a:chOff x="139036" y="3460704"/>
            <a:chExt cx="8737678" cy="2920624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9688" y="3460705"/>
              <a:ext cx="4607026" cy="2920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36" y="3460704"/>
              <a:ext cx="4464496" cy="2920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テキスト ボックス 2"/>
          <p:cNvSpPr txBox="1"/>
          <p:nvPr/>
        </p:nvSpPr>
        <p:spPr>
          <a:xfrm>
            <a:off x="1896190" y="3072729"/>
            <a:ext cx="1811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>
                <a:latin typeface="HGP明朝E" pitchFamily="18" charset="-128"/>
                <a:ea typeface="HGP明朝E" pitchFamily="18" charset="-128"/>
              </a:rPr>
              <a:t>ImΣ</a:t>
            </a:r>
            <a:r>
              <a:rPr kumimoji="1" lang="en-US" altLang="ja-JP" sz="2800" dirty="0" smtClean="0">
                <a:latin typeface="HGP明朝E" pitchFamily="18" charset="-128"/>
                <a:ea typeface="HGP明朝E" pitchFamily="18" charset="-128"/>
              </a:rPr>
              <a:t>(</a:t>
            </a:r>
            <a:r>
              <a:rPr kumimoji="1" lang="en-US" altLang="ja-JP" sz="2800" dirty="0" err="1" smtClean="0">
                <a:latin typeface="HGP明朝E" pitchFamily="18" charset="-128"/>
                <a:ea typeface="HGP明朝E" pitchFamily="18" charset="-128"/>
              </a:rPr>
              <a:t>k,w</a:t>
            </a:r>
            <a:r>
              <a:rPr kumimoji="1" lang="en-US" altLang="ja-JP" sz="2800" dirty="0" smtClean="0">
                <a:latin typeface="HGP明朝E" pitchFamily="18" charset="-128"/>
                <a:ea typeface="HGP明朝E" pitchFamily="18" charset="-128"/>
              </a:rPr>
              <a:t>) </a:t>
            </a:r>
            <a:endParaRPr kumimoji="1" lang="ja-JP" altLang="en-US" sz="28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10407" y="3039917"/>
            <a:ext cx="1285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HGP明朝E" pitchFamily="18" charset="-128"/>
                <a:ea typeface="HGP明朝E" pitchFamily="18" charset="-128"/>
              </a:rPr>
              <a:t>A</a:t>
            </a:r>
            <a:r>
              <a:rPr kumimoji="1" lang="en-US" altLang="ja-JP" sz="2800" dirty="0" smtClean="0">
                <a:latin typeface="HGP明朝E" pitchFamily="18" charset="-128"/>
                <a:ea typeface="HGP明朝E" pitchFamily="18" charset="-128"/>
              </a:rPr>
              <a:t>(</a:t>
            </a:r>
            <a:r>
              <a:rPr kumimoji="1" lang="en-US" altLang="ja-JP" sz="2800" dirty="0" err="1" smtClean="0">
                <a:latin typeface="HGP明朝E" pitchFamily="18" charset="-128"/>
                <a:ea typeface="HGP明朝E" pitchFamily="18" charset="-128"/>
              </a:rPr>
              <a:t>k,w</a:t>
            </a:r>
            <a:r>
              <a:rPr kumimoji="1" lang="en-US" altLang="ja-JP" sz="2800" dirty="0" smtClean="0">
                <a:latin typeface="HGP明朝E" pitchFamily="18" charset="-128"/>
                <a:ea typeface="HGP明朝E" pitchFamily="18" charset="-128"/>
              </a:rPr>
              <a:t>) </a:t>
            </a:r>
            <a:endParaRPr kumimoji="1" lang="ja-JP" altLang="en-US" sz="28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75856" y="6207695"/>
            <a:ext cx="3230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</a:rPr>
              <a:t>Red: Kohn-Sham band</a:t>
            </a:r>
            <a:endParaRPr kumimoji="1" lang="ja-JP" altLang="en-US" sz="2400" dirty="0">
              <a:solidFill>
                <a:srgbClr val="FF0000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11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0" y="0"/>
            <a:ext cx="4406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  <a:cs typeface="Times New Roman" pitchFamily="18" charset="0"/>
              </a:rPr>
              <a:t>グリーン</a:t>
            </a:r>
            <a:r>
              <a:rPr lang="ja-JP" altLang="en-US" sz="4000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  <a:cs typeface="Times New Roman" pitchFamily="18" charset="0"/>
              </a:rPr>
              <a:t>関数の精度</a:t>
            </a:r>
            <a:endParaRPr lang="ja-JP" altLang="en-US" sz="4000" dirty="0">
              <a:solidFill>
                <a:srgbClr val="0000FF"/>
              </a:solidFill>
              <a:latin typeface="HGP明朝E" pitchFamily="18" charset="-128"/>
              <a:ea typeface="HGP明朝E" pitchFamily="18" charset="-128"/>
              <a:cs typeface="Times New Roman" pitchFamily="18" charset="0"/>
            </a:endParaRPr>
          </a:p>
        </p:txBody>
      </p:sp>
      <p:pic>
        <p:nvPicPr>
          <p:cNvPr id="4" name="Picture 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51174"/>
            <a:ext cx="6651551" cy="123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グループ化 46"/>
          <p:cNvGrpSpPr>
            <a:grpSpLocks/>
          </p:cNvGrpSpPr>
          <p:nvPr/>
        </p:nvGrpSpPr>
        <p:grpSpPr bwMode="auto">
          <a:xfrm>
            <a:off x="304151" y="2708920"/>
            <a:ext cx="4051825" cy="2999256"/>
            <a:chOff x="1026419" y="34941766"/>
            <a:chExt cx="8305634" cy="5400312"/>
          </a:xfrm>
        </p:grpSpPr>
        <p:pic>
          <p:nvPicPr>
            <p:cNvPr id="6" name="Picture 2" descr="C:\Documents and Settings\kazuma\デスクトップ\Akw.993.d_0.10.shift1.13.ygxm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496" y="35077255"/>
              <a:ext cx="7704856" cy="512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 descr="C:\Documents and Settings\kazuma\デスクトップ\KS-YGXM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419" y="34941766"/>
              <a:ext cx="8305634" cy="540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グループ化 45"/>
          <p:cNvGrpSpPr>
            <a:grpSpLocks/>
          </p:cNvGrpSpPr>
          <p:nvPr/>
        </p:nvGrpSpPr>
        <p:grpSpPr bwMode="auto">
          <a:xfrm>
            <a:off x="4448272" y="2708920"/>
            <a:ext cx="4156176" cy="2999256"/>
            <a:chOff x="19244445" y="34725750"/>
            <a:chExt cx="8305635" cy="5400313"/>
          </a:xfrm>
        </p:grpSpPr>
        <p:pic>
          <p:nvPicPr>
            <p:cNvPr id="9" name="Picture 2" descr="C:\Documents and Settings\kazuma\デスクトップ\GW-YGXMG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3459" y="34861232"/>
              <a:ext cx="7686278" cy="5112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 descr="C:\Documents and Settings\kazuma\デスクトップ\KS-YGXM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44445" y="34725750"/>
              <a:ext cx="8305635" cy="540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テキスト ボックス 26"/>
          <p:cNvSpPr txBox="1">
            <a:spLocks noChangeArrowheads="1"/>
          </p:cNvSpPr>
          <p:nvPr/>
        </p:nvSpPr>
        <p:spPr bwMode="auto">
          <a:xfrm>
            <a:off x="5723835" y="2257708"/>
            <a:ext cx="18004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71950" eaLnBrk="0" fontAlgn="base" hangingPunct="0">
              <a:spcBef>
                <a:spcPct val="0"/>
              </a:spcBef>
              <a:spcAft>
                <a:spcPct val="0"/>
              </a:spcAft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71950" eaLnBrk="0" fontAlgn="base" hangingPunct="0">
              <a:spcBef>
                <a:spcPct val="0"/>
              </a:spcBef>
              <a:spcAft>
                <a:spcPct val="0"/>
              </a:spcAft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71950" eaLnBrk="0" fontAlgn="base" hangingPunct="0">
              <a:spcBef>
                <a:spcPct val="0"/>
              </a:spcBef>
              <a:spcAft>
                <a:spcPct val="0"/>
              </a:spcAft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71950" eaLnBrk="0" fontAlgn="base" hangingPunct="0">
              <a:spcBef>
                <a:spcPct val="0"/>
              </a:spcBef>
              <a:spcAft>
                <a:spcPct val="0"/>
              </a:spcAft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800" dirty="0">
                <a:latin typeface="HG明朝E" pitchFamily="17" charset="-128"/>
                <a:ea typeface="HG明朝E" pitchFamily="17" charset="-128"/>
              </a:rPr>
              <a:t>δ=0.01eV</a:t>
            </a:r>
            <a:endParaRPr lang="ja-JP" altLang="en-US" sz="2800" dirty="0">
              <a:latin typeface="HG明朝E" pitchFamily="17" charset="-128"/>
              <a:ea typeface="HG明朝E" pitchFamily="17" charset="-128"/>
            </a:endParaRPr>
          </a:p>
        </p:txBody>
      </p:sp>
      <p:sp>
        <p:nvSpPr>
          <p:cNvPr id="16" name="テキスト ボックス 31"/>
          <p:cNvSpPr txBox="1">
            <a:spLocks noChangeArrowheads="1"/>
          </p:cNvSpPr>
          <p:nvPr/>
        </p:nvSpPr>
        <p:spPr bwMode="auto">
          <a:xfrm>
            <a:off x="1547371" y="2257708"/>
            <a:ext cx="18004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71950" eaLnBrk="0" fontAlgn="base" hangingPunct="0">
              <a:spcBef>
                <a:spcPct val="0"/>
              </a:spcBef>
              <a:spcAft>
                <a:spcPct val="0"/>
              </a:spcAft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71950" eaLnBrk="0" fontAlgn="base" hangingPunct="0">
              <a:spcBef>
                <a:spcPct val="0"/>
              </a:spcBef>
              <a:spcAft>
                <a:spcPct val="0"/>
              </a:spcAft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71950" eaLnBrk="0" fontAlgn="base" hangingPunct="0">
              <a:spcBef>
                <a:spcPct val="0"/>
              </a:spcBef>
              <a:spcAft>
                <a:spcPct val="0"/>
              </a:spcAft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71950" eaLnBrk="0" fontAlgn="base" hangingPunct="0">
              <a:spcBef>
                <a:spcPct val="0"/>
              </a:spcBef>
              <a:spcAft>
                <a:spcPct val="0"/>
              </a:spcAft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800" dirty="0">
                <a:latin typeface="HG明朝E" pitchFamily="17" charset="-128"/>
                <a:ea typeface="HG明朝E" pitchFamily="17" charset="-128"/>
              </a:rPr>
              <a:t>δ=0.10eV</a:t>
            </a:r>
            <a:endParaRPr lang="ja-JP" altLang="en-US" sz="2800" dirty="0">
              <a:latin typeface="HG明朝E" pitchFamily="17" charset="-128"/>
              <a:ea typeface="HG明朝E" pitchFamily="17" charset="-128"/>
            </a:endParaRPr>
          </a:p>
        </p:txBody>
      </p:sp>
      <p:sp>
        <p:nvSpPr>
          <p:cNvPr id="17" name="テキスト ボックス 29"/>
          <p:cNvSpPr txBox="1">
            <a:spLocks noChangeArrowheads="1"/>
          </p:cNvSpPr>
          <p:nvPr/>
        </p:nvSpPr>
        <p:spPr bwMode="auto">
          <a:xfrm>
            <a:off x="436480" y="5550126"/>
            <a:ext cx="41553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71950" eaLnBrk="0" fontAlgn="base" hangingPunct="0">
              <a:spcBef>
                <a:spcPct val="0"/>
              </a:spcBef>
              <a:spcAft>
                <a:spcPct val="0"/>
              </a:spcAft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71950" eaLnBrk="0" fontAlgn="base" hangingPunct="0">
              <a:spcBef>
                <a:spcPct val="0"/>
              </a:spcBef>
              <a:spcAft>
                <a:spcPct val="0"/>
              </a:spcAft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71950" eaLnBrk="0" fontAlgn="base" hangingPunct="0">
              <a:spcBef>
                <a:spcPct val="0"/>
              </a:spcBef>
              <a:spcAft>
                <a:spcPct val="0"/>
              </a:spcAft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71950" eaLnBrk="0" fontAlgn="base" hangingPunct="0">
              <a:spcBef>
                <a:spcPct val="0"/>
              </a:spcBef>
              <a:spcAft>
                <a:spcPct val="0"/>
              </a:spcAft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800" dirty="0">
                <a:latin typeface="HGP明朝E" pitchFamily="18" charset="-128"/>
                <a:ea typeface="HGP明朝E" pitchFamily="18" charset="-128"/>
              </a:rPr>
              <a:t>Y  </a:t>
            </a:r>
            <a:r>
              <a:rPr lang="ja-JP" altLang="en-US" sz="2800" dirty="0" smtClean="0">
                <a:latin typeface="HGP明朝E" pitchFamily="18" charset="-128"/>
                <a:ea typeface="HGP明朝E" pitchFamily="18" charset="-128"/>
              </a:rPr>
              <a:t> </a:t>
            </a:r>
            <a:r>
              <a:rPr lang="en-US" altLang="ja-JP" sz="2800" dirty="0" smtClean="0">
                <a:latin typeface="HGP明朝E" pitchFamily="18" charset="-128"/>
                <a:ea typeface="HGP明朝E" pitchFamily="18" charset="-128"/>
              </a:rPr>
              <a:t>  </a:t>
            </a:r>
            <a:r>
              <a:rPr lang="en-US" altLang="ja-JP" sz="2800" dirty="0">
                <a:latin typeface="Symbol" pitchFamily="18" charset="2"/>
                <a:ea typeface="HGP明朝E" pitchFamily="18" charset="-128"/>
              </a:rPr>
              <a:t>G</a:t>
            </a:r>
            <a:r>
              <a:rPr lang="en-US" altLang="ja-JP" sz="2800" dirty="0">
                <a:latin typeface="HGP明朝E" pitchFamily="18" charset="-128"/>
                <a:ea typeface="HGP明朝E" pitchFamily="18" charset="-128"/>
              </a:rPr>
              <a:t> </a:t>
            </a:r>
            <a:r>
              <a:rPr lang="en-US" altLang="ja-JP" sz="2800" dirty="0" smtClean="0">
                <a:latin typeface="HGP明朝E" pitchFamily="18" charset="-128"/>
                <a:ea typeface="HGP明朝E" pitchFamily="18" charset="-128"/>
              </a:rPr>
              <a:t>     </a:t>
            </a:r>
            <a:r>
              <a:rPr lang="en-US" altLang="ja-JP" sz="2800" dirty="0">
                <a:latin typeface="HGP明朝E" pitchFamily="18" charset="-128"/>
                <a:ea typeface="HGP明朝E" pitchFamily="18" charset="-128"/>
              </a:rPr>
              <a:t>X     </a:t>
            </a:r>
            <a:r>
              <a:rPr lang="en-US" altLang="ja-JP" sz="2800" dirty="0" smtClean="0">
                <a:latin typeface="HGP明朝E" pitchFamily="18" charset="-128"/>
                <a:ea typeface="HGP明朝E" pitchFamily="18" charset="-128"/>
              </a:rPr>
              <a:t> M   </a:t>
            </a:r>
            <a:r>
              <a:rPr lang="en-US" altLang="ja-JP" sz="2800" dirty="0" smtClean="0">
                <a:latin typeface="Symbol" pitchFamily="18" charset="2"/>
                <a:ea typeface="HGP明朝E" pitchFamily="18" charset="-128"/>
              </a:rPr>
              <a:t>     </a:t>
            </a:r>
            <a:r>
              <a:rPr lang="en-US" altLang="ja-JP" sz="2800" dirty="0">
                <a:latin typeface="Symbol" pitchFamily="18" charset="2"/>
                <a:ea typeface="HGP明朝E" pitchFamily="18" charset="-128"/>
              </a:rPr>
              <a:t>G</a:t>
            </a:r>
            <a:endParaRPr lang="ja-JP" altLang="en-US" sz="2800" dirty="0">
              <a:latin typeface="Symbol" pitchFamily="18" charset="2"/>
              <a:ea typeface="HGP明朝E" pitchFamily="18" charset="-128"/>
            </a:endParaRPr>
          </a:p>
        </p:txBody>
      </p:sp>
      <p:sp>
        <p:nvSpPr>
          <p:cNvPr id="18" name="テキスト ボックス 29"/>
          <p:cNvSpPr txBox="1">
            <a:spLocks noChangeArrowheads="1"/>
          </p:cNvSpPr>
          <p:nvPr/>
        </p:nvSpPr>
        <p:spPr bwMode="auto">
          <a:xfrm>
            <a:off x="4665167" y="5570076"/>
            <a:ext cx="41553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71950" eaLnBrk="0" fontAlgn="base" hangingPunct="0">
              <a:spcBef>
                <a:spcPct val="0"/>
              </a:spcBef>
              <a:spcAft>
                <a:spcPct val="0"/>
              </a:spcAft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71950" eaLnBrk="0" fontAlgn="base" hangingPunct="0">
              <a:spcBef>
                <a:spcPct val="0"/>
              </a:spcBef>
              <a:spcAft>
                <a:spcPct val="0"/>
              </a:spcAft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71950" eaLnBrk="0" fontAlgn="base" hangingPunct="0">
              <a:spcBef>
                <a:spcPct val="0"/>
              </a:spcBef>
              <a:spcAft>
                <a:spcPct val="0"/>
              </a:spcAft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71950" eaLnBrk="0" fontAlgn="base" hangingPunct="0">
              <a:spcBef>
                <a:spcPct val="0"/>
              </a:spcBef>
              <a:spcAft>
                <a:spcPct val="0"/>
              </a:spcAft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800" dirty="0">
                <a:latin typeface="HGP明朝E" pitchFamily="18" charset="-128"/>
                <a:ea typeface="HGP明朝E" pitchFamily="18" charset="-128"/>
              </a:rPr>
              <a:t>Y  </a:t>
            </a:r>
            <a:r>
              <a:rPr lang="ja-JP" altLang="en-US" sz="2800" dirty="0" smtClean="0">
                <a:latin typeface="HGP明朝E" pitchFamily="18" charset="-128"/>
                <a:ea typeface="HGP明朝E" pitchFamily="18" charset="-128"/>
              </a:rPr>
              <a:t> </a:t>
            </a:r>
            <a:r>
              <a:rPr lang="en-US" altLang="ja-JP" sz="2800" dirty="0" smtClean="0">
                <a:latin typeface="HGP明朝E" pitchFamily="18" charset="-128"/>
                <a:ea typeface="HGP明朝E" pitchFamily="18" charset="-128"/>
              </a:rPr>
              <a:t>  </a:t>
            </a:r>
            <a:r>
              <a:rPr lang="en-US" altLang="ja-JP" sz="2800" dirty="0">
                <a:latin typeface="Symbol" pitchFamily="18" charset="2"/>
                <a:ea typeface="HGP明朝E" pitchFamily="18" charset="-128"/>
              </a:rPr>
              <a:t>G</a:t>
            </a:r>
            <a:r>
              <a:rPr lang="en-US" altLang="ja-JP" sz="2800" dirty="0">
                <a:latin typeface="HGP明朝E" pitchFamily="18" charset="-128"/>
                <a:ea typeface="HGP明朝E" pitchFamily="18" charset="-128"/>
              </a:rPr>
              <a:t> </a:t>
            </a:r>
            <a:r>
              <a:rPr lang="en-US" altLang="ja-JP" sz="2800" dirty="0" smtClean="0">
                <a:latin typeface="HGP明朝E" pitchFamily="18" charset="-128"/>
                <a:ea typeface="HGP明朝E" pitchFamily="18" charset="-128"/>
              </a:rPr>
              <a:t>     </a:t>
            </a:r>
            <a:r>
              <a:rPr lang="en-US" altLang="ja-JP" sz="2800" dirty="0">
                <a:latin typeface="HGP明朝E" pitchFamily="18" charset="-128"/>
                <a:ea typeface="HGP明朝E" pitchFamily="18" charset="-128"/>
              </a:rPr>
              <a:t>X     </a:t>
            </a:r>
            <a:r>
              <a:rPr lang="en-US" altLang="ja-JP" sz="2800" dirty="0" smtClean="0">
                <a:latin typeface="HGP明朝E" pitchFamily="18" charset="-128"/>
                <a:ea typeface="HGP明朝E" pitchFamily="18" charset="-128"/>
              </a:rPr>
              <a:t> M   </a:t>
            </a:r>
            <a:r>
              <a:rPr lang="en-US" altLang="ja-JP" sz="2800" dirty="0" smtClean="0">
                <a:latin typeface="Symbol" pitchFamily="18" charset="2"/>
                <a:ea typeface="HGP明朝E" pitchFamily="18" charset="-128"/>
              </a:rPr>
              <a:t>     </a:t>
            </a:r>
            <a:r>
              <a:rPr lang="en-US" altLang="ja-JP" sz="2800" dirty="0">
                <a:latin typeface="Symbol" pitchFamily="18" charset="2"/>
                <a:ea typeface="HGP明朝E" pitchFamily="18" charset="-128"/>
              </a:rPr>
              <a:t>G</a:t>
            </a:r>
            <a:endParaRPr lang="ja-JP" altLang="en-US" sz="2800" dirty="0">
              <a:latin typeface="Symbol" pitchFamily="18" charset="2"/>
              <a:ea typeface="HGP明朝E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85708" y="6074132"/>
            <a:ext cx="3730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</a:rPr>
              <a:t>Red: Kohn-Sham band</a:t>
            </a:r>
            <a:endParaRPr kumimoji="1" lang="ja-JP" altLang="en-US" sz="2800" dirty="0">
              <a:solidFill>
                <a:srgbClr val="FF0000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897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0" y="0"/>
            <a:ext cx="14702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  <a:cs typeface="Times New Roman" pitchFamily="18" charset="0"/>
              </a:rPr>
              <a:t>まとめ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663129" y="836712"/>
            <a:ext cx="794131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HGP明朝E" pitchFamily="18" charset="-128"/>
                <a:ea typeface="HGP明朝E" pitchFamily="18" charset="-128"/>
              </a:rPr>
              <a:t>有機化合物 </a:t>
            </a:r>
            <a:r>
              <a:rPr lang="en-US" altLang="ja-JP" sz="2400" dirty="0" smtClean="0">
                <a:latin typeface="HGP明朝E" pitchFamily="18" charset="-128"/>
                <a:ea typeface="HGP明朝E" pitchFamily="18" charset="-128"/>
              </a:rPr>
              <a:t>(</a:t>
            </a:r>
            <a:r>
              <a:rPr lang="en-US" altLang="ja-JP" sz="2400" dirty="0">
                <a:latin typeface="HGP明朝E" pitchFamily="18" charset="-128"/>
                <a:ea typeface="HGP明朝E" pitchFamily="18" charset="-128"/>
              </a:rPr>
              <a:t>TMTSF)</a:t>
            </a:r>
            <a:r>
              <a:rPr lang="en-US" altLang="ja-JP" sz="2400" baseline="-25000" dirty="0">
                <a:latin typeface="HGP明朝E" pitchFamily="18" charset="-128"/>
                <a:ea typeface="HGP明朝E" pitchFamily="18" charset="-128"/>
              </a:rPr>
              <a:t>2</a:t>
            </a:r>
            <a:r>
              <a:rPr lang="en-US" altLang="ja-JP" sz="2400" dirty="0">
                <a:latin typeface="HGP明朝E" pitchFamily="18" charset="-128"/>
                <a:ea typeface="HGP明朝E" pitchFamily="18" charset="-128"/>
              </a:rPr>
              <a:t>PF</a:t>
            </a:r>
            <a:r>
              <a:rPr lang="en-US" altLang="ja-JP" sz="2400" baseline="-25000" dirty="0">
                <a:latin typeface="HGP明朝E" pitchFamily="18" charset="-128"/>
                <a:ea typeface="HGP明朝E" pitchFamily="18" charset="-128"/>
              </a:rPr>
              <a:t>6</a:t>
            </a:r>
            <a:r>
              <a:rPr lang="en-US" altLang="ja-JP" sz="2400" dirty="0">
                <a:latin typeface="HGP明朝E" pitchFamily="18" charset="-128"/>
                <a:ea typeface="HGP明朝E" pitchFamily="18" charset="-128"/>
              </a:rPr>
              <a:t> </a:t>
            </a:r>
            <a:r>
              <a:rPr lang="ja-JP" altLang="en-US" sz="2400" dirty="0">
                <a:latin typeface="HGP明朝E" pitchFamily="18" charset="-128"/>
                <a:ea typeface="HGP明朝E" pitchFamily="18" charset="-128"/>
              </a:rPr>
              <a:t>の反射率を計算したところ、</a:t>
            </a:r>
            <a:r>
              <a:rPr lang="ja-JP" altLang="en-US" sz="2400" u="sng" dirty="0" smtClean="0">
                <a:latin typeface="HGP明朝E" pitchFamily="18" charset="-128"/>
                <a:ea typeface="HGP明朝E" pitchFamily="18" charset="-128"/>
              </a:rPr>
              <a:t>電場</a:t>
            </a:r>
            <a:r>
              <a:rPr lang="ja-JP" altLang="en-US" sz="2400" u="sng" dirty="0">
                <a:latin typeface="HGP明朝E" pitchFamily="18" charset="-128"/>
                <a:ea typeface="HGP明朝E" pitchFamily="18" charset="-128"/>
              </a:rPr>
              <a:t>偏光を</a:t>
            </a:r>
            <a:r>
              <a:rPr lang="en-US" altLang="ja-JP" sz="2400" u="sng" dirty="0">
                <a:latin typeface="HGP明朝E" pitchFamily="18" charset="-128"/>
                <a:ea typeface="HGP明朝E" pitchFamily="18" charset="-128"/>
              </a:rPr>
              <a:t>a</a:t>
            </a:r>
            <a:r>
              <a:rPr lang="ja-JP" altLang="en-US" sz="2400" u="sng" dirty="0">
                <a:latin typeface="HGP明朝E" pitchFamily="18" charset="-128"/>
                <a:ea typeface="HGP明朝E" pitchFamily="18" charset="-128"/>
              </a:rPr>
              <a:t>軸に取った場合のプラズマ周波数</a:t>
            </a:r>
            <a:r>
              <a:rPr lang="ja-JP" altLang="en-US" sz="2400" u="sng" dirty="0" smtClean="0">
                <a:latin typeface="HGP明朝E" pitchFamily="18" charset="-128"/>
                <a:ea typeface="HGP明朝E" pitchFamily="18" charset="-128"/>
              </a:rPr>
              <a:t>は </a:t>
            </a:r>
            <a:r>
              <a:rPr lang="en-US" altLang="ja-JP" sz="2400" u="sng" dirty="0" smtClean="0">
                <a:latin typeface="HGP明朝E" pitchFamily="18" charset="-128"/>
                <a:ea typeface="HGP明朝E" pitchFamily="18" charset="-128"/>
              </a:rPr>
              <a:t>1 </a:t>
            </a:r>
            <a:r>
              <a:rPr lang="en-US" altLang="ja-JP" sz="2400" u="sng" dirty="0" err="1">
                <a:latin typeface="HGP明朝E" pitchFamily="18" charset="-128"/>
                <a:ea typeface="HGP明朝E" pitchFamily="18" charset="-128"/>
              </a:rPr>
              <a:t>eV</a:t>
            </a:r>
            <a:r>
              <a:rPr lang="ja-JP" altLang="en-US" sz="2400" u="sng" dirty="0" err="1">
                <a:latin typeface="HGP明朝E" pitchFamily="18" charset="-128"/>
                <a:ea typeface="HGP明朝E" pitchFamily="18" charset="-128"/>
              </a:rPr>
              <a:t>、</a:t>
            </a:r>
            <a:r>
              <a:rPr lang="en-US" altLang="ja-JP" sz="2400" u="sng" dirty="0" err="1">
                <a:latin typeface="HGP明朝E" pitchFamily="18" charset="-128"/>
                <a:ea typeface="HGP明朝E" pitchFamily="18" charset="-128"/>
              </a:rPr>
              <a:t>ab</a:t>
            </a:r>
            <a:r>
              <a:rPr lang="en-US" altLang="ja-JP" sz="2400" u="sng" dirty="0">
                <a:latin typeface="HGP明朝E" pitchFamily="18" charset="-128"/>
                <a:ea typeface="HGP明朝E" pitchFamily="18" charset="-128"/>
              </a:rPr>
              <a:t> </a:t>
            </a:r>
            <a:r>
              <a:rPr lang="ja-JP" altLang="en-US" sz="2400" u="sng" dirty="0" smtClean="0">
                <a:latin typeface="HGP明朝E" pitchFamily="18" charset="-128"/>
                <a:ea typeface="HGP明朝E" pitchFamily="18" charset="-128"/>
              </a:rPr>
              <a:t>面内</a:t>
            </a:r>
            <a:r>
              <a:rPr lang="ja-JP" altLang="en-US" sz="2400" u="sng" dirty="0">
                <a:latin typeface="HGP明朝E" pitchFamily="18" charset="-128"/>
                <a:ea typeface="HGP明朝E" pitchFamily="18" charset="-128"/>
              </a:rPr>
              <a:t>でかつ </a:t>
            </a:r>
            <a:r>
              <a:rPr lang="en-US" altLang="ja-JP" sz="2400" u="sng" dirty="0">
                <a:latin typeface="HGP明朝E" pitchFamily="18" charset="-128"/>
                <a:ea typeface="HGP明朝E" pitchFamily="18" charset="-128"/>
              </a:rPr>
              <a:t>a </a:t>
            </a:r>
            <a:r>
              <a:rPr lang="ja-JP" altLang="en-US" sz="2400" u="sng" dirty="0">
                <a:latin typeface="HGP明朝E" pitchFamily="18" charset="-128"/>
                <a:ea typeface="HGP明朝E" pitchFamily="18" charset="-128"/>
              </a:rPr>
              <a:t>軸に垂直な場合は </a:t>
            </a:r>
            <a:r>
              <a:rPr lang="en-US" altLang="ja-JP" sz="2400" u="sng" dirty="0">
                <a:latin typeface="HGP明朝E" pitchFamily="18" charset="-128"/>
                <a:ea typeface="HGP明朝E" pitchFamily="18" charset="-128"/>
              </a:rPr>
              <a:t>0.2 </a:t>
            </a:r>
            <a:r>
              <a:rPr lang="en-US" altLang="ja-JP" sz="2400" u="sng" dirty="0" err="1">
                <a:latin typeface="HGP明朝E" pitchFamily="18" charset="-128"/>
                <a:ea typeface="HGP明朝E" pitchFamily="18" charset="-128"/>
              </a:rPr>
              <a:t>eV</a:t>
            </a:r>
            <a:r>
              <a:rPr lang="ja-JP" altLang="en-US" sz="2400" dirty="0">
                <a:latin typeface="HGP明朝E" pitchFamily="18" charset="-128"/>
                <a:ea typeface="HGP明朝E" pitchFamily="18" charset="-128"/>
              </a:rPr>
              <a:t>であり、実験を</a:t>
            </a:r>
            <a:r>
              <a:rPr lang="ja-JP" altLang="en-US" sz="2400" dirty="0" smtClean="0">
                <a:latin typeface="HGP明朝E" pitchFamily="18" charset="-128"/>
                <a:ea typeface="HGP明朝E" pitchFamily="18" charset="-128"/>
              </a:rPr>
              <a:t>再現した</a:t>
            </a:r>
            <a:r>
              <a:rPr lang="en-US" altLang="ja-JP" sz="2400" dirty="0" smtClean="0">
                <a:latin typeface="HGP明朝E" pitchFamily="18" charset="-128"/>
                <a:ea typeface="HGP明朝E" pitchFamily="18" charset="-128"/>
              </a:rPr>
              <a:t>.</a:t>
            </a:r>
          </a:p>
          <a:p>
            <a:endParaRPr lang="en-US" altLang="ja-JP" sz="2400" dirty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2400" dirty="0">
                <a:latin typeface="HGP明朝E" pitchFamily="18" charset="-128"/>
                <a:ea typeface="HGP明朝E" pitchFamily="18" charset="-128"/>
              </a:rPr>
              <a:t>「</a:t>
            </a:r>
            <a:r>
              <a:rPr lang="ja-JP" altLang="en-US" sz="2400" dirty="0" smtClean="0">
                <a:latin typeface="HGP明朝E" pitchFamily="18" charset="-128"/>
                <a:ea typeface="HGP明朝E" pitchFamily="18" charset="-128"/>
              </a:rPr>
              <a:t>低エネルギープラズモン励起」の</a:t>
            </a:r>
            <a:r>
              <a:rPr lang="ja-JP" altLang="en-US" sz="2400" dirty="0">
                <a:latin typeface="HGP明朝E" pitchFamily="18" charset="-128"/>
                <a:ea typeface="HGP明朝E" pitchFamily="18" charset="-128"/>
              </a:rPr>
              <a:t>電子構造への効果を</a:t>
            </a:r>
            <a:r>
              <a:rPr lang="en-US" altLang="ja-JP" sz="2400" dirty="0" smtClean="0">
                <a:latin typeface="HGP明朝E" pitchFamily="18" charset="-128"/>
                <a:ea typeface="HGP明朝E" pitchFamily="18" charset="-128"/>
              </a:rPr>
              <a:t>GW</a:t>
            </a:r>
            <a:r>
              <a:rPr lang="ja-JP" altLang="en-US" sz="2400" dirty="0" smtClean="0">
                <a:latin typeface="HGP明朝E" pitchFamily="18" charset="-128"/>
                <a:ea typeface="HGP明朝E" pitchFamily="18" charset="-128"/>
              </a:rPr>
              <a:t>計算コード</a:t>
            </a:r>
            <a:r>
              <a:rPr lang="ja-JP" altLang="en-US" sz="2400" dirty="0">
                <a:latin typeface="HGP明朝E" pitchFamily="18" charset="-128"/>
                <a:ea typeface="HGP明朝E" pitchFamily="18" charset="-128"/>
              </a:rPr>
              <a:t>を用いて調べたところ</a:t>
            </a:r>
            <a:r>
              <a:rPr lang="ja-JP" altLang="en-US" sz="2400" dirty="0" smtClean="0">
                <a:latin typeface="HGP明朝E" pitchFamily="18" charset="-128"/>
                <a:ea typeface="HGP明朝E" pitchFamily="18" charset="-128"/>
              </a:rPr>
              <a:t>、以下が確認された</a:t>
            </a:r>
            <a:r>
              <a:rPr lang="en-US" altLang="ja-JP" sz="2400" dirty="0" smtClean="0">
                <a:latin typeface="HGP明朝E" pitchFamily="18" charset="-128"/>
                <a:ea typeface="HGP明朝E" pitchFamily="18" charset="-128"/>
              </a:rPr>
              <a:t>: </a:t>
            </a:r>
          </a:p>
          <a:p>
            <a:endParaRPr lang="en-US" altLang="ja-JP" sz="2400" dirty="0" smtClean="0">
              <a:latin typeface="HGP明朝E" pitchFamily="18" charset="-128"/>
              <a:ea typeface="HGP明朝E" pitchFamily="18" charset="-128"/>
            </a:endParaRPr>
          </a:p>
          <a:p>
            <a:pPr marL="514350" indent="-514350">
              <a:buAutoNum type="romanLcParenBoth"/>
            </a:pPr>
            <a:r>
              <a:rPr lang="ja-JP" altLang="en-US" sz="2400" u="sng" dirty="0" smtClean="0">
                <a:latin typeface="HGP明朝E" pitchFamily="18" charset="-128"/>
                <a:ea typeface="HGP明朝E" pitchFamily="18" charset="-128"/>
              </a:rPr>
              <a:t>占有</a:t>
            </a:r>
            <a:r>
              <a:rPr lang="en-US" altLang="ja-JP" sz="2400" u="sng" dirty="0">
                <a:latin typeface="HGP明朝E" pitchFamily="18" charset="-128"/>
                <a:ea typeface="HGP明朝E" pitchFamily="18" charset="-128"/>
              </a:rPr>
              <a:t>/</a:t>
            </a:r>
            <a:r>
              <a:rPr lang="ja-JP" altLang="en-US" sz="2400" u="sng" dirty="0">
                <a:latin typeface="HGP明朝E" pitchFamily="18" charset="-128"/>
                <a:ea typeface="HGP明朝E" pitchFamily="18" charset="-128"/>
              </a:rPr>
              <a:t>非占有バンドの</a:t>
            </a:r>
            <a:r>
              <a:rPr lang="ja-JP" altLang="en-US" sz="2400" u="sng" dirty="0" smtClean="0">
                <a:latin typeface="HGP明朝E" pitchFamily="18" charset="-128"/>
                <a:ea typeface="HGP明朝E" pitchFamily="18" charset="-128"/>
              </a:rPr>
              <a:t>約</a:t>
            </a:r>
            <a:r>
              <a:rPr lang="en-US" altLang="ja-JP" sz="2400" u="sng" dirty="0" smtClean="0">
                <a:latin typeface="HGP明朝E" pitchFamily="18" charset="-128"/>
                <a:ea typeface="HGP明朝E" pitchFamily="18" charset="-128"/>
              </a:rPr>
              <a:t>0.5eV</a:t>
            </a:r>
            <a:r>
              <a:rPr lang="ja-JP" altLang="en-US" sz="2400" u="sng" dirty="0">
                <a:latin typeface="HGP明朝E" pitchFamily="18" charset="-128"/>
                <a:ea typeface="HGP明朝E" pitchFamily="18" charset="-128"/>
              </a:rPr>
              <a:t>下</a:t>
            </a:r>
            <a:r>
              <a:rPr lang="en-US" altLang="ja-JP" sz="2400" u="sng" dirty="0">
                <a:latin typeface="HGP明朝E" pitchFamily="18" charset="-128"/>
                <a:ea typeface="HGP明朝E" pitchFamily="18" charset="-128"/>
              </a:rPr>
              <a:t>/</a:t>
            </a:r>
            <a:r>
              <a:rPr lang="ja-JP" altLang="en-US" sz="2400" u="sng" dirty="0">
                <a:latin typeface="HGP明朝E" pitchFamily="18" charset="-128"/>
                <a:ea typeface="HGP明朝E" pitchFamily="18" charset="-128"/>
              </a:rPr>
              <a:t>上に、プラズモン励起に由来する新たな状態</a:t>
            </a:r>
            <a:r>
              <a:rPr lang="ja-JP" altLang="en-US" sz="2400" dirty="0">
                <a:latin typeface="HGP明朝E" pitchFamily="18" charset="-128"/>
                <a:ea typeface="HGP明朝E" pitchFamily="18" charset="-128"/>
              </a:rPr>
              <a:t>が出現</a:t>
            </a:r>
            <a:r>
              <a:rPr lang="ja-JP" altLang="en-US" sz="2400" dirty="0" smtClean="0">
                <a:latin typeface="HGP明朝E" pitchFamily="18" charset="-128"/>
                <a:ea typeface="HGP明朝E" pitchFamily="18" charset="-128"/>
              </a:rPr>
              <a:t>する</a:t>
            </a:r>
            <a:r>
              <a:rPr lang="en-US" altLang="ja-JP" sz="2400" dirty="0">
                <a:latin typeface="HGP明朝E" pitchFamily="18" charset="-128"/>
                <a:ea typeface="HGP明朝E" pitchFamily="18" charset="-128"/>
              </a:rPr>
              <a:t>.</a:t>
            </a:r>
            <a:endParaRPr lang="en-US" altLang="ja-JP" sz="2400" dirty="0" smtClean="0">
              <a:latin typeface="HGP明朝E" pitchFamily="18" charset="-128"/>
              <a:ea typeface="HGP明朝E" pitchFamily="18" charset="-128"/>
            </a:endParaRPr>
          </a:p>
          <a:p>
            <a:pPr marL="514350" indent="-514350">
              <a:buAutoNum type="romanLcParenBoth"/>
            </a:pPr>
            <a:r>
              <a:rPr lang="en-US" altLang="ja-JP" sz="2400" u="sng" dirty="0" smtClean="0">
                <a:latin typeface="HGP明朝E" pitchFamily="18" charset="-128"/>
                <a:ea typeface="HGP明朝E" pitchFamily="18" charset="-128"/>
              </a:rPr>
              <a:t>X-M</a:t>
            </a:r>
            <a:r>
              <a:rPr lang="ja-JP" altLang="en-US" sz="2400" u="sng" dirty="0">
                <a:latin typeface="HGP明朝E" pitchFamily="18" charset="-128"/>
                <a:ea typeface="HGP明朝E" pitchFamily="18" charset="-128"/>
              </a:rPr>
              <a:t>線に沿った電子占有領域において特に大きな電子散乱</a:t>
            </a:r>
            <a:r>
              <a:rPr lang="ja-JP" altLang="en-US" sz="2400" dirty="0">
                <a:latin typeface="HGP明朝E" pitchFamily="18" charset="-128"/>
                <a:ea typeface="HGP明朝E" pitchFamily="18" charset="-128"/>
              </a:rPr>
              <a:t>が生じて</a:t>
            </a:r>
            <a:r>
              <a:rPr lang="ja-JP" altLang="en-US" sz="2400" dirty="0" smtClean="0">
                <a:latin typeface="HGP明朝E" pitchFamily="18" charset="-128"/>
                <a:ea typeface="HGP明朝E" pitchFamily="18" charset="-128"/>
              </a:rPr>
              <a:t>いる</a:t>
            </a:r>
            <a:r>
              <a:rPr lang="en-US" altLang="ja-JP" sz="2400" dirty="0" smtClean="0">
                <a:latin typeface="HGP明朝E" pitchFamily="18" charset="-128"/>
                <a:ea typeface="HGP明朝E" pitchFamily="18" charset="-128"/>
              </a:rPr>
              <a:t>.</a:t>
            </a:r>
          </a:p>
          <a:p>
            <a:pPr marL="514350" indent="-514350">
              <a:buAutoNum type="romanLcParenBoth"/>
            </a:pPr>
            <a:r>
              <a:rPr lang="ja-JP" altLang="en-US" sz="2400" u="sng" dirty="0" smtClean="0">
                <a:latin typeface="HGP明朝E" pitchFamily="18" charset="-128"/>
                <a:ea typeface="HGP明朝E" pitchFamily="18" charset="-128"/>
              </a:rPr>
              <a:t>温度効果（グリーン関数に導入されるボケ</a:t>
            </a:r>
            <a:r>
              <a:rPr lang="en-US" altLang="ja-JP" sz="2400" u="sng" dirty="0" smtClean="0">
                <a:latin typeface="HGP明朝E" pitchFamily="18" charset="-128"/>
                <a:ea typeface="HGP明朝E" pitchFamily="18" charset="-128"/>
              </a:rPr>
              <a:t>)</a:t>
            </a:r>
            <a:r>
              <a:rPr lang="ja-JP" altLang="en-US" sz="2400" u="sng" dirty="0" smtClean="0">
                <a:latin typeface="HGP明朝E" pitchFamily="18" charset="-128"/>
                <a:ea typeface="HGP明朝E" pitchFamily="18" charset="-128"/>
              </a:rPr>
              <a:t>が顕著</a:t>
            </a:r>
            <a:r>
              <a:rPr lang="ja-JP" altLang="en-US" sz="2400" dirty="0" smtClean="0">
                <a:latin typeface="HGP明朝E" pitchFamily="18" charset="-128"/>
                <a:ea typeface="HGP明朝E" pitchFamily="18" charset="-128"/>
              </a:rPr>
              <a:t>である</a:t>
            </a:r>
            <a:r>
              <a:rPr lang="en-US" altLang="ja-JP" sz="2400" dirty="0" smtClean="0">
                <a:latin typeface="HGP明朝E" pitchFamily="18" charset="-128"/>
                <a:ea typeface="HGP明朝E" pitchFamily="18" charset="-128"/>
              </a:rPr>
              <a:t>.</a:t>
            </a:r>
          </a:p>
          <a:p>
            <a:pPr marL="514350" indent="-514350">
              <a:buAutoNum type="romanLcParenBoth"/>
            </a:pPr>
            <a:endParaRPr lang="en-US" altLang="ja-JP" sz="2400" dirty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2400" dirty="0" smtClean="0">
                <a:latin typeface="HGP明朝E" pitchFamily="18" charset="-128"/>
                <a:ea typeface="HGP明朝E" pitchFamily="18" charset="-128"/>
              </a:rPr>
              <a:t>他の物性</a:t>
            </a:r>
            <a:r>
              <a:rPr lang="en-US" altLang="ja-JP" sz="2400" dirty="0" smtClean="0">
                <a:latin typeface="HGP明朝E" pitchFamily="18" charset="-128"/>
                <a:ea typeface="HGP明朝E" pitchFamily="18" charset="-128"/>
              </a:rPr>
              <a:t>(</a:t>
            </a:r>
            <a:r>
              <a:rPr lang="ja-JP" altLang="en-US" sz="2400" dirty="0" smtClean="0">
                <a:latin typeface="HGP明朝E" pitchFamily="18" charset="-128"/>
                <a:ea typeface="HGP明朝E" pitchFamily="18" charset="-128"/>
              </a:rPr>
              <a:t>磁性・超伝導など</a:t>
            </a:r>
            <a:r>
              <a:rPr lang="en-US" altLang="ja-JP" sz="2400" dirty="0" smtClean="0">
                <a:latin typeface="HGP明朝E" pitchFamily="18" charset="-128"/>
                <a:ea typeface="HGP明朝E" pitchFamily="18" charset="-128"/>
              </a:rPr>
              <a:t>)</a:t>
            </a:r>
            <a:r>
              <a:rPr lang="ja-JP" altLang="en-US" sz="2400" dirty="0" err="1" smtClean="0">
                <a:latin typeface="HGP明朝E" pitchFamily="18" charset="-128"/>
                <a:ea typeface="HGP明朝E" pitchFamily="18" charset="-128"/>
              </a:rPr>
              <a:t>への</a:t>
            </a:r>
            <a:r>
              <a:rPr lang="ja-JP" altLang="en-US" sz="2400" dirty="0" smtClean="0">
                <a:latin typeface="HGP明朝E" pitchFamily="18" charset="-128"/>
                <a:ea typeface="HGP明朝E" pitchFamily="18" charset="-128"/>
              </a:rPr>
              <a:t>影響・競合効果の検討</a:t>
            </a:r>
            <a:r>
              <a:rPr lang="ja-JP" altLang="en-US" sz="2400" dirty="0">
                <a:latin typeface="HGP明朝E" pitchFamily="18" charset="-128"/>
                <a:ea typeface="HGP明朝E" pitchFamily="18" charset="-128"/>
              </a:rPr>
              <a:t>が</a:t>
            </a:r>
            <a:endParaRPr lang="en-US" altLang="ja-JP" sz="24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2400" dirty="0">
                <a:latin typeface="HGP明朝E" pitchFamily="18" charset="-128"/>
                <a:ea typeface="HGP明朝E" pitchFamily="18" charset="-128"/>
              </a:rPr>
              <a:t>将来</a:t>
            </a:r>
            <a:r>
              <a:rPr lang="ja-JP" altLang="en-US" sz="2400" dirty="0" smtClean="0">
                <a:latin typeface="HGP明朝E" pitchFamily="18" charset="-128"/>
                <a:ea typeface="HGP明朝E" pitchFamily="18" charset="-128"/>
              </a:rPr>
              <a:t>課題</a:t>
            </a:r>
            <a:r>
              <a:rPr lang="en-US" altLang="ja-JP" sz="2400" dirty="0" smtClean="0">
                <a:latin typeface="HGP明朝E" pitchFamily="18" charset="-128"/>
                <a:ea typeface="HGP明朝E" pitchFamily="18" charset="-128"/>
              </a:rPr>
              <a:t>. </a:t>
            </a:r>
            <a:endParaRPr lang="ja-JP" altLang="en-US" sz="2400" dirty="0"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896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607067"/>
              </p:ext>
            </p:extLst>
          </p:nvPr>
        </p:nvGraphicFramePr>
        <p:xfrm>
          <a:off x="446088" y="797540"/>
          <a:ext cx="61976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0" name="数式" r:id="rId3" imgW="4622760" imgH="1295280" progId="Equation.3">
                  <p:embed/>
                </p:oleObj>
              </mc:Choice>
              <mc:Fallback>
                <p:oleObj name="数式" r:id="rId3" imgW="4622760" imgH="1295280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797540"/>
                        <a:ext cx="6197600" cy="165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985019"/>
              </p:ext>
            </p:extLst>
          </p:nvPr>
        </p:nvGraphicFramePr>
        <p:xfrm>
          <a:off x="420688" y="2580302"/>
          <a:ext cx="7235825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1" name="数式" r:id="rId5" imgW="5333760" imgH="1447560" progId="Equation.3">
                  <p:embed/>
                </p:oleObj>
              </mc:Choice>
              <mc:Fallback>
                <p:oleObj name="数式" r:id="rId5" imgW="5333760" imgH="1447560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2580302"/>
                        <a:ext cx="7235825" cy="202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155194"/>
              </p:ext>
            </p:extLst>
          </p:nvPr>
        </p:nvGraphicFramePr>
        <p:xfrm>
          <a:off x="556486" y="4681333"/>
          <a:ext cx="3672408" cy="555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2" name="数式" r:id="rId7" imgW="2946400" imgH="444500" progId="Equation.3">
                  <p:embed/>
                </p:oleObj>
              </mc:Choice>
              <mc:Fallback>
                <p:oleObj name="数式" r:id="rId7" imgW="2946400" imgH="444500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486" y="4681333"/>
                        <a:ext cx="3672408" cy="5557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541086"/>
              </p:ext>
            </p:extLst>
          </p:nvPr>
        </p:nvGraphicFramePr>
        <p:xfrm>
          <a:off x="615755" y="5185013"/>
          <a:ext cx="1584177" cy="529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3" name="数式" r:id="rId9" imgW="1333500" imgH="444500" progId="Equation.3">
                  <p:embed/>
                </p:oleObj>
              </mc:Choice>
              <mc:Fallback>
                <p:oleObj name="数式" r:id="rId9" imgW="1333500" imgH="444500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755" y="5185013"/>
                        <a:ext cx="1584177" cy="5298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774738"/>
              </p:ext>
            </p:extLst>
          </p:nvPr>
        </p:nvGraphicFramePr>
        <p:xfrm>
          <a:off x="539551" y="5622444"/>
          <a:ext cx="8424937" cy="551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4" name="数式" r:id="rId11" imgW="8051800" imgH="508000" progId="Equation.3">
                  <p:embed/>
                </p:oleObj>
              </mc:Choice>
              <mc:Fallback>
                <p:oleObj name="数式" r:id="rId11" imgW="8051800" imgH="508000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1" y="5622444"/>
                        <a:ext cx="8424937" cy="5510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827120"/>
              </p:ext>
            </p:extLst>
          </p:nvPr>
        </p:nvGraphicFramePr>
        <p:xfrm>
          <a:off x="556486" y="6129960"/>
          <a:ext cx="2016224" cy="520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5" name="数式" r:id="rId13" imgW="1726451" imgH="444307" progId="Equation.3">
                  <p:embed/>
                </p:oleObj>
              </mc:Choice>
              <mc:Fallback>
                <p:oleObj name="数式" r:id="rId13" imgW="1726451" imgH="444307" progId="Equation.3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486" y="6129960"/>
                        <a:ext cx="2016224" cy="5204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左中かっこ 11"/>
          <p:cNvSpPr/>
          <p:nvPr/>
        </p:nvSpPr>
        <p:spPr>
          <a:xfrm>
            <a:off x="268454" y="4719396"/>
            <a:ext cx="358499" cy="1949964"/>
          </a:xfrm>
          <a:prstGeom prst="leftBrace">
            <a:avLst>
              <a:gd name="adj1" fmla="val 4690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0" y="0"/>
            <a:ext cx="31037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  <a:cs typeface="Times New Roman" pitchFamily="18" charset="0"/>
              </a:rPr>
              <a:t>GW self-energy:</a:t>
            </a:r>
            <a:endParaRPr lang="ja-JP" altLang="en-US" sz="3200" dirty="0">
              <a:solidFill>
                <a:srgbClr val="0000FF"/>
              </a:solidFill>
              <a:latin typeface="HGP明朝E" pitchFamily="18" charset="-128"/>
              <a:ea typeface="HGP明朝E" pitchFamily="18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95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3175" y="-99392"/>
            <a:ext cx="6121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/>
          <a:p>
            <a:r>
              <a:rPr kumimoji="0" lang="ja-JP" altLang="en-US" sz="3200" dirty="0" smtClean="0">
                <a:solidFill>
                  <a:srgbClr val="0000FF"/>
                </a:solidFill>
                <a:latin typeface="HGS明朝E" pitchFamily="18" charset="-128"/>
                <a:ea typeface="HGS明朝E" pitchFamily="18" charset="-128"/>
              </a:rPr>
              <a:t>取り組んだ内容</a:t>
            </a:r>
            <a:endParaRPr kumimoji="0" lang="en-US" altLang="ja-JP" sz="3200" dirty="0">
              <a:solidFill>
                <a:srgbClr val="0000FF"/>
              </a:solidFill>
              <a:latin typeface="HGS明朝E" pitchFamily="18" charset="-128"/>
              <a:ea typeface="HGS明朝E" pitchFamily="18" charset="-128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55576" y="693738"/>
            <a:ext cx="676875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/>
          <a:p>
            <a:r>
              <a:rPr kumimoji="0" lang="en-US" altLang="ja-JP" sz="2800" dirty="0">
                <a:latin typeface="HGS明朝E" pitchFamily="18" charset="-128"/>
                <a:ea typeface="HGS明朝E" pitchFamily="18" charset="-128"/>
              </a:rPr>
              <a:t>2</a:t>
            </a:r>
            <a:r>
              <a:rPr kumimoji="0" lang="en-US" altLang="ja-JP" sz="2800" dirty="0" smtClean="0">
                <a:latin typeface="HGS明朝E" pitchFamily="18" charset="-128"/>
                <a:ea typeface="HGS明朝E" pitchFamily="18" charset="-128"/>
              </a:rPr>
              <a:t>. </a:t>
            </a:r>
            <a:r>
              <a:rPr kumimoji="0" lang="ja-JP" altLang="en-US" sz="2800" dirty="0" smtClean="0">
                <a:latin typeface="HGS明朝E" pitchFamily="18" charset="-128"/>
                <a:ea typeface="HGS明朝E" pitchFamily="18" charset="-128"/>
              </a:rPr>
              <a:t>有機化合物の「第一原理</a:t>
            </a:r>
            <a:r>
              <a:rPr kumimoji="0" lang="en-US" altLang="ja-JP" sz="2800" dirty="0" smtClean="0">
                <a:latin typeface="HGS明朝E" pitchFamily="18" charset="-128"/>
                <a:ea typeface="HGS明朝E" pitchFamily="18" charset="-128"/>
              </a:rPr>
              <a:t>GW</a:t>
            </a:r>
            <a:r>
              <a:rPr kumimoji="0" lang="ja-JP" altLang="en-US" sz="2800" dirty="0" smtClean="0">
                <a:latin typeface="HGS明朝E" pitchFamily="18" charset="-128"/>
                <a:ea typeface="HGS明朝E" pitchFamily="18" charset="-128"/>
              </a:rPr>
              <a:t>計算」</a:t>
            </a:r>
            <a:endParaRPr kumimoji="0" lang="en-US" altLang="ja-JP" sz="2800" dirty="0">
              <a:latin typeface="HGS明朝E" pitchFamily="18" charset="-128"/>
              <a:ea typeface="HGS明朝E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16903" y="1743199"/>
            <a:ext cx="5646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P明朝E" pitchFamily="18" charset="-128"/>
                <a:ea typeface="HGP明朝E" pitchFamily="18" charset="-128"/>
              </a:rPr>
              <a:t>- </a:t>
            </a:r>
            <a:r>
              <a:rPr kumimoji="1" lang="ja-JP" altLang="en-US" sz="2400" u="sng" dirty="0" smtClean="0">
                <a:latin typeface="HGP明朝E" pitchFamily="18" charset="-128"/>
                <a:ea typeface="HGP明朝E" pitchFamily="18" charset="-128"/>
              </a:rPr>
              <a:t>実験技術 </a:t>
            </a:r>
            <a:r>
              <a:rPr kumimoji="1" lang="en-US" altLang="ja-JP" sz="2400" u="sng" dirty="0" smtClean="0">
                <a:latin typeface="HGP明朝E" pitchFamily="18" charset="-128"/>
                <a:ea typeface="HGP明朝E" pitchFamily="18" charset="-128"/>
              </a:rPr>
              <a:t>(</a:t>
            </a:r>
            <a:r>
              <a:rPr kumimoji="1" lang="ja-JP" altLang="en-US" sz="2400" u="sng" dirty="0" smtClean="0">
                <a:latin typeface="HGP明朝E" pitchFamily="18" charset="-128"/>
                <a:ea typeface="HGP明朝E" pitchFamily="18" charset="-128"/>
              </a:rPr>
              <a:t>角度分解光電子分光</a:t>
            </a:r>
            <a:r>
              <a:rPr kumimoji="1" lang="en-US" altLang="ja-JP" sz="2400" u="sng" dirty="0" smtClean="0">
                <a:latin typeface="HGP明朝E" pitchFamily="18" charset="-128"/>
                <a:ea typeface="HGP明朝E" pitchFamily="18" charset="-128"/>
              </a:rPr>
              <a:t>)</a:t>
            </a:r>
            <a:r>
              <a:rPr kumimoji="1" lang="ja-JP" altLang="en-US" sz="2400" u="sng" dirty="0" smtClean="0">
                <a:latin typeface="HGP明朝E" pitchFamily="18" charset="-128"/>
                <a:ea typeface="HGP明朝E" pitchFamily="18" charset="-128"/>
              </a:rPr>
              <a:t>の進展</a:t>
            </a:r>
            <a:endParaRPr kumimoji="1" lang="ja-JP" altLang="en-US" sz="2400" u="sng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16903" y="2780928"/>
            <a:ext cx="3815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P明朝E" pitchFamily="18" charset="-128"/>
                <a:ea typeface="HGP明朝E" pitchFamily="18" charset="-128"/>
              </a:rPr>
              <a:t>- </a:t>
            </a:r>
            <a:r>
              <a:rPr lang="ja-JP" altLang="en-US" sz="2400" u="sng" dirty="0" smtClean="0">
                <a:latin typeface="HGP明朝E" pitchFamily="18" charset="-128"/>
                <a:ea typeface="HGP明朝E" pitchFamily="18" charset="-128"/>
              </a:rPr>
              <a:t>大規模並列計算機の</a:t>
            </a:r>
            <a:r>
              <a:rPr kumimoji="1" lang="ja-JP" altLang="en-US" sz="2400" u="sng" dirty="0" smtClean="0">
                <a:latin typeface="HGP明朝E" pitchFamily="18" charset="-128"/>
                <a:ea typeface="HGP明朝E" pitchFamily="18" charset="-128"/>
              </a:rPr>
              <a:t>利用</a:t>
            </a:r>
            <a:endParaRPr kumimoji="1" lang="ja-JP" altLang="en-US" sz="2400" u="sng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83752" y="2276872"/>
            <a:ext cx="4979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HGP明朝E" pitchFamily="18" charset="-128"/>
                <a:ea typeface="HGP明朝E" pitchFamily="18" charset="-128"/>
              </a:rPr>
              <a:t>低エネルギー電子構造の直接観測が可能に</a:t>
            </a:r>
            <a:endParaRPr kumimoji="1" lang="ja-JP" altLang="en-US" sz="20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48824" y="3416280"/>
            <a:ext cx="5246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HGP明朝E" pitchFamily="18" charset="-128"/>
                <a:ea typeface="HGP明朝E" pitchFamily="18" charset="-128"/>
              </a:rPr>
              <a:t>密度汎関数バンド計算を越えて、準粒子構造を</a:t>
            </a:r>
            <a:endParaRPr kumimoji="1" lang="en-US" altLang="ja-JP" sz="20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2000" dirty="0">
                <a:latin typeface="HGP明朝E" pitchFamily="18" charset="-128"/>
                <a:ea typeface="HGP明朝E" pitchFamily="18" charset="-128"/>
              </a:rPr>
              <a:t>第一原理</a:t>
            </a:r>
            <a:r>
              <a:rPr lang="ja-JP" altLang="en-US" sz="2000" dirty="0" smtClean="0">
                <a:latin typeface="HGP明朝E" pitchFamily="18" charset="-128"/>
                <a:ea typeface="HGP明朝E" pitchFamily="18" charset="-128"/>
              </a:rPr>
              <a:t>計算により計算することが可能に</a:t>
            </a:r>
            <a:endParaRPr kumimoji="1" lang="ja-JP" altLang="en-US" sz="2000" dirty="0"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000" y="915783"/>
            <a:ext cx="1722023" cy="236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242976" y="3244914"/>
            <a:ext cx="1765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B0F0"/>
                </a:solidFill>
                <a:latin typeface="HGP明朝E" pitchFamily="18" charset="-128"/>
                <a:ea typeface="HGP明朝E" pitchFamily="18" charset="-128"/>
              </a:rPr>
              <a:t>Ishizaka (A04)</a:t>
            </a:r>
            <a:endParaRPr kumimoji="1" lang="ja-JP" altLang="en-US" sz="2000" dirty="0">
              <a:solidFill>
                <a:srgbClr val="00B0F0"/>
              </a:solidFill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14" name="Picture 3" descr="C:\Documents and Settings\kazuma\デスクトップ\001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1359" y="4235257"/>
            <a:ext cx="3281878" cy="2434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46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kazuma\デスクトップ\report TMTSF\MESEFV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38808"/>
            <a:ext cx="4375919" cy="5012789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8068" y="5545"/>
            <a:ext cx="5716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  <a:cs typeface="Times New Roman" pitchFamily="18" charset="0"/>
              </a:rPr>
              <a:t>(TMTSF)</a:t>
            </a:r>
            <a:r>
              <a:rPr lang="en-US" altLang="ja-JP" sz="3200" baseline="-25000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  <a:cs typeface="Times New Roman" pitchFamily="18" charset="0"/>
              </a:rPr>
              <a:t>2</a:t>
            </a:r>
            <a:r>
              <a:rPr kumimoji="1" lang="en-US" altLang="ja-JP" sz="3200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  <a:cs typeface="Times New Roman" pitchFamily="18" charset="0"/>
              </a:rPr>
              <a:t>PF</a:t>
            </a:r>
            <a:r>
              <a:rPr lang="en-US" altLang="ja-JP" sz="3200" baseline="-25000" dirty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  <a:cs typeface="Times New Roman" pitchFamily="18" charset="0"/>
              </a:rPr>
              <a:t>6</a:t>
            </a:r>
            <a:r>
              <a:rPr kumimoji="1" lang="en-US" altLang="ja-JP" sz="3200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  <a:cs typeface="Times New Roman" pitchFamily="18" charset="0"/>
              </a:rPr>
              <a:t>: </a:t>
            </a:r>
            <a:r>
              <a:rPr lang="en-US" altLang="ja-JP" sz="3200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  <a:cs typeface="Times New Roman" pitchFamily="18" charset="0"/>
              </a:rPr>
              <a:t>A</a:t>
            </a:r>
            <a:r>
              <a:rPr kumimoji="1" lang="en-US" altLang="ja-JP" sz="3200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  <a:cs typeface="Times New Roman" pitchFamily="18" charset="0"/>
              </a:rPr>
              <a:t>tomic geometry</a:t>
            </a:r>
            <a:endParaRPr kumimoji="1" lang="ja-JP" altLang="en-US" sz="3200" dirty="0">
              <a:solidFill>
                <a:srgbClr val="0000FF"/>
              </a:solidFill>
              <a:latin typeface="HGP明朝E" pitchFamily="18" charset="-128"/>
              <a:ea typeface="HGP明朝E" pitchFamily="18" charset="-128"/>
              <a:cs typeface="Times New Roman" pitchFamily="18" charset="0"/>
            </a:endParaRPr>
          </a:p>
        </p:txBody>
      </p:sp>
      <p:pic>
        <p:nvPicPr>
          <p:cNvPr id="1027" name="Picture 3" descr="C:\Documents and Settings\kazuma\デスクトップ\report TMTSF\MESEFV06-from-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80728"/>
            <a:ext cx="4248472" cy="4866794"/>
          </a:xfrm>
          <a:prstGeom prst="rect">
            <a:avLst/>
          </a:prstGeom>
          <a:noFill/>
        </p:spPr>
      </p:pic>
      <p:sp>
        <p:nvSpPr>
          <p:cNvPr id="2" name="テキスト ボックス 1"/>
          <p:cNvSpPr txBox="1"/>
          <p:nvPr/>
        </p:nvSpPr>
        <p:spPr>
          <a:xfrm>
            <a:off x="2236947" y="952810"/>
            <a:ext cx="5069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HGP明朝E" pitchFamily="18" charset="-128"/>
                <a:ea typeface="HGP明朝E" pitchFamily="18" charset="-128"/>
              </a:rPr>
              <a:t>Quasi-one-dimensional system</a:t>
            </a:r>
            <a:endParaRPr kumimoji="1" lang="ja-JP" altLang="en-US" sz="28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kazuma\デスクトップ\report TMTSF\2013 01 23\TMTSF.2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56792"/>
            <a:ext cx="3673545" cy="4208192"/>
          </a:xfrm>
          <a:prstGeom prst="rect">
            <a:avLst/>
          </a:prstGeom>
          <a:noFill/>
        </p:spPr>
      </p:pic>
      <p:pic>
        <p:nvPicPr>
          <p:cNvPr id="1027" name="Picture 3" descr="C:\Documents and Settings\kazuma\デスクトップ\ib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486" y="1023879"/>
            <a:ext cx="4267522" cy="4987883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 rot="16200000">
            <a:off x="-703499" y="3186870"/>
            <a:ext cx="2036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HGP明朝E" pitchFamily="18" charset="-128"/>
                <a:ea typeface="HGP明朝E" pitchFamily="18" charset="-128"/>
              </a:rPr>
              <a:t>Energy (</a:t>
            </a:r>
            <a:r>
              <a:rPr kumimoji="1" lang="en-US" altLang="ja-JP" sz="2800" dirty="0" err="1" smtClean="0">
                <a:latin typeface="HGP明朝E" pitchFamily="18" charset="-128"/>
                <a:ea typeface="HGP明朝E" pitchFamily="18" charset="-128"/>
              </a:rPr>
              <a:t>eV</a:t>
            </a:r>
            <a:r>
              <a:rPr kumimoji="1" lang="en-US" altLang="ja-JP" sz="2800" dirty="0" smtClean="0">
                <a:latin typeface="HGP明朝E" pitchFamily="18" charset="-128"/>
                <a:ea typeface="HGP明朝E" pitchFamily="18" charset="-128"/>
              </a:rPr>
              <a:t>)</a:t>
            </a:r>
            <a:endParaRPr kumimoji="1" lang="ja-JP" altLang="en-US" sz="28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6648" y="5839172"/>
            <a:ext cx="4221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P明朝E" pitchFamily="18" charset="-128"/>
                <a:ea typeface="HGP明朝E" pitchFamily="18" charset="-128"/>
              </a:rPr>
              <a:t>R         </a:t>
            </a:r>
            <a:r>
              <a:rPr kumimoji="1" lang="en-US" altLang="ja-JP" sz="2400" dirty="0" smtClean="0">
                <a:latin typeface="Symbol" pitchFamily="18" charset="2"/>
                <a:ea typeface="HGP明朝E" pitchFamily="18" charset="-128"/>
              </a:rPr>
              <a:t>G</a:t>
            </a:r>
            <a:r>
              <a:rPr kumimoji="1" lang="en-US" altLang="ja-JP" sz="2400" dirty="0" smtClean="0">
                <a:latin typeface="HGP明朝E" pitchFamily="18" charset="-128"/>
                <a:ea typeface="HGP明朝E" pitchFamily="18" charset="-128"/>
              </a:rPr>
              <a:t>       X      M       </a:t>
            </a:r>
            <a:r>
              <a:rPr kumimoji="1" lang="en-US" altLang="ja-JP" sz="2400" dirty="0" smtClean="0">
                <a:latin typeface="Symbol" pitchFamily="18" charset="2"/>
                <a:ea typeface="HGP明朝E" pitchFamily="18" charset="-128"/>
              </a:rPr>
              <a:t> G</a:t>
            </a:r>
            <a:endParaRPr kumimoji="1" lang="ja-JP" altLang="en-US" sz="2400" dirty="0">
              <a:latin typeface="Symbol" pitchFamily="18" charset="2"/>
              <a:ea typeface="HGP明朝E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0"/>
            <a:ext cx="5543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  <a:cs typeface="Times New Roman" pitchFamily="18" charset="0"/>
              </a:rPr>
              <a:t>Interpolated band &amp; Wannier </a:t>
            </a:r>
            <a:endParaRPr kumimoji="1" lang="ja-JP" altLang="en-US" sz="3200" dirty="0">
              <a:solidFill>
                <a:srgbClr val="0000FF"/>
              </a:solidFill>
              <a:latin typeface="HGP明朝E" pitchFamily="18" charset="-128"/>
              <a:ea typeface="HGP明朝E" pitchFamily="18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19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kazuma\デスクトップ\report TMTSF\MESEFV06-from-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4248472" cy="4866794"/>
          </a:xfrm>
          <a:prstGeom prst="rect">
            <a:avLst/>
          </a:prstGeom>
          <a:noFill/>
        </p:spPr>
      </p:pic>
      <p:grpSp>
        <p:nvGrpSpPr>
          <p:cNvPr id="34" name="グループ化 33"/>
          <p:cNvGrpSpPr/>
          <p:nvPr/>
        </p:nvGrpSpPr>
        <p:grpSpPr>
          <a:xfrm>
            <a:off x="4788025" y="2263337"/>
            <a:ext cx="4104455" cy="2614207"/>
            <a:chOff x="4788025" y="2263337"/>
            <a:chExt cx="4104455" cy="2614207"/>
          </a:xfrm>
        </p:grpSpPr>
        <p:sp>
          <p:nvSpPr>
            <p:cNvPr id="5" name="フリーフォーム 4"/>
            <p:cNvSpPr/>
            <p:nvPr/>
          </p:nvSpPr>
          <p:spPr>
            <a:xfrm>
              <a:off x="4963885" y="3356991"/>
              <a:ext cx="3712571" cy="360041"/>
            </a:xfrm>
            <a:custGeom>
              <a:avLst/>
              <a:gdLst>
                <a:gd name="connsiteX0" fmla="*/ 0 w 3685592"/>
                <a:gd name="connsiteY0" fmla="*/ 186612 h 289249"/>
                <a:gd name="connsiteX1" fmla="*/ 737118 w 3685592"/>
                <a:gd name="connsiteY1" fmla="*/ 9331 h 289249"/>
                <a:gd name="connsiteX2" fmla="*/ 1483567 w 3685592"/>
                <a:gd name="connsiteY2" fmla="*/ 251927 h 289249"/>
                <a:gd name="connsiteX3" fmla="*/ 2341984 w 3685592"/>
                <a:gd name="connsiteY3" fmla="*/ 0 h 289249"/>
                <a:gd name="connsiteX4" fmla="*/ 3013788 w 3685592"/>
                <a:gd name="connsiteY4" fmla="*/ 289249 h 289249"/>
                <a:gd name="connsiteX5" fmla="*/ 3685592 w 3685592"/>
                <a:gd name="connsiteY5" fmla="*/ 9331 h 289249"/>
                <a:gd name="connsiteX0" fmla="*/ 0 w 3685592"/>
                <a:gd name="connsiteY0" fmla="*/ 186612 h 289249"/>
                <a:gd name="connsiteX1" fmla="*/ 697565 w 3685592"/>
                <a:gd name="connsiteY1" fmla="*/ 16633 h 289249"/>
                <a:gd name="connsiteX2" fmla="*/ 1483567 w 3685592"/>
                <a:gd name="connsiteY2" fmla="*/ 251927 h 289249"/>
                <a:gd name="connsiteX3" fmla="*/ 2341984 w 3685592"/>
                <a:gd name="connsiteY3" fmla="*/ 0 h 289249"/>
                <a:gd name="connsiteX4" fmla="*/ 3013788 w 3685592"/>
                <a:gd name="connsiteY4" fmla="*/ 289249 h 289249"/>
                <a:gd name="connsiteX5" fmla="*/ 3685592 w 3685592"/>
                <a:gd name="connsiteY5" fmla="*/ 9331 h 289249"/>
                <a:gd name="connsiteX0" fmla="*/ 0 w 3685592"/>
                <a:gd name="connsiteY0" fmla="*/ 177281 h 279918"/>
                <a:gd name="connsiteX1" fmla="*/ 697565 w 3685592"/>
                <a:gd name="connsiteY1" fmla="*/ 7302 h 279918"/>
                <a:gd name="connsiteX2" fmla="*/ 1483567 w 3685592"/>
                <a:gd name="connsiteY2" fmla="*/ 242596 h 279918"/>
                <a:gd name="connsiteX3" fmla="*/ 2281741 w 3685592"/>
                <a:gd name="connsiteY3" fmla="*/ 7302 h 279918"/>
                <a:gd name="connsiteX4" fmla="*/ 3013788 w 3685592"/>
                <a:gd name="connsiteY4" fmla="*/ 279918 h 279918"/>
                <a:gd name="connsiteX5" fmla="*/ 3685592 w 3685592"/>
                <a:gd name="connsiteY5" fmla="*/ 0 h 279918"/>
                <a:gd name="connsiteX0" fmla="*/ 0 w 3685592"/>
                <a:gd name="connsiteY0" fmla="*/ 177281 h 295333"/>
                <a:gd name="connsiteX1" fmla="*/ 697565 w 3685592"/>
                <a:gd name="connsiteY1" fmla="*/ 7302 h 295333"/>
                <a:gd name="connsiteX2" fmla="*/ 1483567 w 3685592"/>
                <a:gd name="connsiteY2" fmla="*/ 242596 h 295333"/>
                <a:gd name="connsiteX3" fmla="*/ 2281741 w 3685592"/>
                <a:gd name="connsiteY3" fmla="*/ 7302 h 295333"/>
                <a:gd name="connsiteX4" fmla="*/ 2857805 w 3685592"/>
                <a:gd name="connsiteY4" fmla="*/ 295333 h 295333"/>
                <a:gd name="connsiteX5" fmla="*/ 3685592 w 3685592"/>
                <a:gd name="connsiteY5" fmla="*/ 0 h 295333"/>
                <a:gd name="connsiteX0" fmla="*/ 0 w 3433869"/>
                <a:gd name="connsiteY0" fmla="*/ 169980 h 288032"/>
                <a:gd name="connsiteX1" fmla="*/ 697565 w 3433869"/>
                <a:gd name="connsiteY1" fmla="*/ 1 h 288032"/>
                <a:gd name="connsiteX2" fmla="*/ 1483567 w 3433869"/>
                <a:gd name="connsiteY2" fmla="*/ 235295 h 288032"/>
                <a:gd name="connsiteX3" fmla="*/ 2281741 w 3433869"/>
                <a:gd name="connsiteY3" fmla="*/ 1 h 288032"/>
                <a:gd name="connsiteX4" fmla="*/ 2857805 w 3433869"/>
                <a:gd name="connsiteY4" fmla="*/ 288032 h 288032"/>
                <a:gd name="connsiteX5" fmla="*/ 3433869 w 3433869"/>
                <a:gd name="connsiteY5" fmla="*/ 0 h 288032"/>
                <a:gd name="connsiteX0" fmla="*/ 0 w 3433869"/>
                <a:gd name="connsiteY0" fmla="*/ 169981 h 288033"/>
                <a:gd name="connsiteX1" fmla="*/ 697565 w 3433869"/>
                <a:gd name="connsiteY1" fmla="*/ 2 h 288033"/>
                <a:gd name="connsiteX2" fmla="*/ 1483567 w 3433869"/>
                <a:gd name="connsiteY2" fmla="*/ 235296 h 288033"/>
                <a:gd name="connsiteX3" fmla="*/ 2209734 w 3433869"/>
                <a:gd name="connsiteY3" fmla="*/ 0 h 288033"/>
                <a:gd name="connsiteX4" fmla="*/ 2857805 w 3433869"/>
                <a:gd name="connsiteY4" fmla="*/ 288033 h 288033"/>
                <a:gd name="connsiteX5" fmla="*/ 3433869 w 3433869"/>
                <a:gd name="connsiteY5" fmla="*/ 1 h 288033"/>
                <a:gd name="connsiteX0" fmla="*/ 0 w 3433869"/>
                <a:gd name="connsiteY0" fmla="*/ 169981 h 360041"/>
                <a:gd name="connsiteX1" fmla="*/ 697565 w 3433869"/>
                <a:gd name="connsiteY1" fmla="*/ 2 h 360041"/>
                <a:gd name="connsiteX2" fmla="*/ 1483567 w 3433869"/>
                <a:gd name="connsiteY2" fmla="*/ 235296 h 360041"/>
                <a:gd name="connsiteX3" fmla="*/ 2209734 w 3433869"/>
                <a:gd name="connsiteY3" fmla="*/ 0 h 360041"/>
                <a:gd name="connsiteX4" fmla="*/ 2992491 w 3433869"/>
                <a:gd name="connsiteY4" fmla="*/ 360041 h 360041"/>
                <a:gd name="connsiteX5" fmla="*/ 3433869 w 3433869"/>
                <a:gd name="connsiteY5" fmla="*/ 1 h 360041"/>
                <a:gd name="connsiteX0" fmla="*/ 0 w 3433869"/>
                <a:gd name="connsiteY0" fmla="*/ 169981 h 360041"/>
                <a:gd name="connsiteX1" fmla="*/ 697565 w 3433869"/>
                <a:gd name="connsiteY1" fmla="*/ 2 h 360041"/>
                <a:gd name="connsiteX2" fmla="*/ 1483567 w 3433869"/>
                <a:gd name="connsiteY2" fmla="*/ 235296 h 360041"/>
                <a:gd name="connsiteX3" fmla="*/ 2209734 w 3433869"/>
                <a:gd name="connsiteY3" fmla="*/ 0 h 360041"/>
                <a:gd name="connsiteX4" fmla="*/ 3064499 w 3433869"/>
                <a:gd name="connsiteY4" fmla="*/ 360041 h 360041"/>
                <a:gd name="connsiteX5" fmla="*/ 3433869 w 3433869"/>
                <a:gd name="connsiteY5" fmla="*/ 1 h 360041"/>
                <a:gd name="connsiteX0" fmla="*/ 0 w 3640563"/>
                <a:gd name="connsiteY0" fmla="*/ 169981 h 360041"/>
                <a:gd name="connsiteX1" fmla="*/ 697565 w 3640563"/>
                <a:gd name="connsiteY1" fmla="*/ 2 h 360041"/>
                <a:gd name="connsiteX2" fmla="*/ 1483567 w 3640563"/>
                <a:gd name="connsiteY2" fmla="*/ 235296 h 360041"/>
                <a:gd name="connsiteX3" fmla="*/ 2209734 w 3640563"/>
                <a:gd name="connsiteY3" fmla="*/ 0 h 360041"/>
                <a:gd name="connsiteX4" fmla="*/ 3064499 w 3640563"/>
                <a:gd name="connsiteY4" fmla="*/ 360041 h 360041"/>
                <a:gd name="connsiteX5" fmla="*/ 3640563 w 3640563"/>
                <a:gd name="connsiteY5" fmla="*/ 144017 h 360041"/>
                <a:gd name="connsiteX0" fmla="*/ 0 w 3712571"/>
                <a:gd name="connsiteY0" fmla="*/ 169981 h 360041"/>
                <a:gd name="connsiteX1" fmla="*/ 697565 w 3712571"/>
                <a:gd name="connsiteY1" fmla="*/ 2 h 360041"/>
                <a:gd name="connsiteX2" fmla="*/ 1483567 w 3712571"/>
                <a:gd name="connsiteY2" fmla="*/ 235296 h 360041"/>
                <a:gd name="connsiteX3" fmla="*/ 2209734 w 3712571"/>
                <a:gd name="connsiteY3" fmla="*/ 0 h 360041"/>
                <a:gd name="connsiteX4" fmla="*/ 3064499 w 3712571"/>
                <a:gd name="connsiteY4" fmla="*/ 360041 h 360041"/>
                <a:gd name="connsiteX5" fmla="*/ 3712571 w 3712571"/>
                <a:gd name="connsiteY5" fmla="*/ 144017 h 36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2571" h="360041">
                  <a:moveTo>
                    <a:pt x="0" y="169981"/>
                  </a:moveTo>
                  <a:lnTo>
                    <a:pt x="697565" y="2"/>
                  </a:lnTo>
                  <a:lnTo>
                    <a:pt x="1483567" y="235296"/>
                  </a:lnTo>
                  <a:lnTo>
                    <a:pt x="2209734" y="0"/>
                  </a:lnTo>
                  <a:lnTo>
                    <a:pt x="3064499" y="360041"/>
                  </a:lnTo>
                  <a:lnTo>
                    <a:pt x="3712571" y="144017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/>
            <p:cNvSpPr/>
            <p:nvPr/>
          </p:nvSpPr>
          <p:spPr>
            <a:xfrm>
              <a:off x="5148065" y="2276872"/>
              <a:ext cx="3744415" cy="360039"/>
            </a:xfrm>
            <a:custGeom>
              <a:avLst/>
              <a:gdLst>
                <a:gd name="connsiteX0" fmla="*/ 0 w 3685592"/>
                <a:gd name="connsiteY0" fmla="*/ 186612 h 289249"/>
                <a:gd name="connsiteX1" fmla="*/ 737118 w 3685592"/>
                <a:gd name="connsiteY1" fmla="*/ 9331 h 289249"/>
                <a:gd name="connsiteX2" fmla="*/ 1483567 w 3685592"/>
                <a:gd name="connsiteY2" fmla="*/ 251927 h 289249"/>
                <a:gd name="connsiteX3" fmla="*/ 2341984 w 3685592"/>
                <a:gd name="connsiteY3" fmla="*/ 0 h 289249"/>
                <a:gd name="connsiteX4" fmla="*/ 3013788 w 3685592"/>
                <a:gd name="connsiteY4" fmla="*/ 289249 h 289249"/>
                <a:gd name="connsiteX5" fmla="*/ 3685592 w 3685592"/>
                <a:gd name="connsiteY5" fmla="*/ 9331 h 289249"/>
                <a:gd name="connsiteX0" fmla="*/ 0 w 3685592"/>
                <a:gd name="connsiteY0" fmla="*/ 186612 h 289249"/>
                <a:gd name="connsiteX1" fmla="*/ 697565 w 3685592"/>
                <a:gd name="connsiteY1" fmla="*/ 16633 h 289249"/>
                <a:gd name="connsiteX2" fmla="*/ 1483567 w 3685592"/>
                <a:gd name="connsiteY2" fmla="*/ 251927 h 289249"/>
                <a:gd name="connsiteX3" fmla="*/ 2341984 w 3685592"/>
                <a:gd name="connsiteY3" fmla="*/ 0 h 289249"/>
                <a:gd name="connsiteX4" fmla="*/ 3013788 w 3685592"/>
                <a:gd name="connsiteY4" fmla="*/ 289249 h 289249"/>
                <a:gd name="connsiteX5" fmla="*/ 3685592 w 3685592"/>
                <a:gd name="connsiteY5" fmla="*/ 9331 h 289249"/>
                <a:gd name="connsiteX0" fmla="*/ 0 w 3685592"/>
                <a:gd name="connsiteY0" fmla="*/ 177281 h 279918"/>
                <a:gd name="connsiteX1" fmla="*/ 697565 w 3685592"/>
                <a:gd name="connsiteY1" fmla="*/ 7302 h 279918"/>
                <a:gd name="connsiteX2" fmla="*/ 1483567 w 3685592"/>
                <a:gd name="connsiteY2" fmla="*/ 242596 h 279918"/>
                <a:gd name="connsiteX3" fmla="*/ 2281741 w 3685592"/>
                <a:gd name="connsiteY3" fmla="*/ 7302 h 279918"/>
                <a:gd name="connsiteX4" fmla="*/ 3013788 w 3685592"/>
                <a:gd name="connsiteY4" fmla="*/ 279918 h 279918"/>
                <a:gd name="connsiteX5" fmla="*/ 3685592 w 3685592"/>
                <a:gd name="connsiteY5" fmla="*/ 0 h 279918"/>
                <a:gd name="connsiteX0" fmla="*/ 0 w 3685592"/>
                <a:gd name="connsiteY0" fmla="*/ 177281 h 295333"/>
                <a:gd name="connsiteX1" fmla="*/ 697565 w 3685592"/>
                <a:gd name="connsiteY1" fmla="*/ 7302 h 295333"/>
                <a:gd name="connsiteX2" fmla="*/ 1483567 w 3685592"/>
                <a:gd name="connsiteY2" fmla="*/ 242596 h 295333"/>
                <a:gd name="connsiteX3" fmla="*/ 2281741 w 3685592"/>
                <a:gd name="connsiteY3" fmla="*/ 7302 h 295333"/>
                <a:gd name="connsiteX4" fmla="*/ 2857805 w 3685592"/>
                <a:gd name="connsiteY4" fmla="*/ 295333 h 295333"/>
                <a:gd name="connsiteX5" fmla="*/ 3685592 w 3685592"/>
                <a:gd name="connsiteY5" fmla="*/ 0 h 295333"/>
                <a:gd name="connsiteX0" fmla="*/ 0 w 3433869"/>
                <a:gd name="connsiteY0" fmla="*/ 169980 h 288032"/>
                <a:gd name="connsiteX1" fmla="*/ 697565 w 3433869"/>
                <a:gd name="connsiteY1" fmla="*/ 1 h 288032"/>
                <a:gd name="connsiteX2" fmla="*/ 1483567 w 3433869"/>
                <a:gd name="connsiteY2" fmla="*/ 235295 h 288032"/>
                <a:gd name="connsiteX3" fmla="*/ 2281741 w 3433869"/>
                <a:gd name="connsiteY3" fmla="*/ 1 h 288032"/>
                <a:gd name="connsiteX4" fmla="*/ 2857805 w 3433869"/>
                <a:gd name="connsiteY4" fmla="*/ 288032 h 288032"/>
                <a:gd name="connsiteX5" fmla="*/ 3433869 w 3433869"/>
                <a:gd name="connsiteY5" fmla="*/ 0 h 288032"/>
                <a:gd name="connsiteX0" fmla="*/ 0 w 3433869"/>
                <a:gd name="connsiteY0" fmla="*/ 169981 h 288033"/>
                <a:gd name="connsiteX1" fmla="*/ 697565 w 3433869"/>
                <a:gd name="connsiteY1" fmla="*/ 2 h 288033"/>
                <a:gd name="connsiteX2" fmla="*/ 1483567 w 3433869"/>
                <a:gd name="connsiteY2" fmla="*/ 235296 h 288033"/>
                <a:gd name="connsiteX3" fmla="*/ 2209734 w 3433869"/>
                <a:gd name="connsiteY3" fmla="*/ 0 h 288033"/>
                <a:gd name="connsiteX4" fmla="*/ 2857805 w 3433869"/>
                <a:gd name="connsiteY4" fmla="*/ 288033 h 288033"/>
                <a:gd name="connsiteX5" fmla="*/ 3433869 w 3433869"/>
                <a:gd name="connsiteY5" fmla="*/ 1 h 288033"/>
                <a:gd name="connsiteX0" fmla="*/ 0 w 3433869"/>
                <a:gd name="connsiteY0" fmla="*/ 169981 h 360040"/>
                <a:gd name="connsiteX1" fmla="*/ 697565 w 3433869"/>
                <a:gd name="connsiteY1" fmla="*/ 2 h 360040"/>
                <a:gd name="connsiteX2" fmla="*/ 1483567 w 3433869"/>
                <a:gd name="connsiteY2" fmla="*/ 235296 h 360040"/>
                <a:gd name="connsiteX3" fmla="*/ 2209734 w 3433869"/>
                <a:gd name="connsiteY3" fmla="*/ 0 h 360040"/>
                <a:gd name="connsiteX4" fmla="*/ 2952328 w 3433869"/>
                <a:gd name="connsiteY4" fmla="*/ 360040 h 360040"/>
                <a:gd name="connsiteX5" fmla="*/ 3433869 w 3433869"/>
                <a:gd name="connsiteY5" fmla="*/ 1 h 360040"/>
                <a:gd name="connsiteX0" fmla="*/ 0 w 3433869"/>
                <a:gd name="connsiteY0" fmla="*/ 169981 h 360039"/>
                <a:gd name="connsiteX1" fmla="*/ 697565 w 3433869"/>
                <a:gd name="connsiteY1" fmla="*/ 2 h 360039"/>
                <a:gd name="connsiteX2" fmla="*/ 1483567 w 3433869"/>
                <a:gd name="connsiteY2" fmla="*/ 235296 h 360039"/>
                <a:gd name="connsiteX3" fmla="*/ 2209734 w 3433869"/>
                <a:gd name="connsiteY3" fmla="*/ 0 h 360039"/>
                <a:gd name="connsiteX4" fmla="*/ 3024336 w 3433869"/>
                <a:gd name="connsiteY4" fmla="*/ 360039 h 360039"/>
                <a:gd name="connsiteX5" fmla="*/ 3433869 w 3433869"/>
                <a:gd name="connsiteY5" fmla="*/ 1 h 360039"/>
                <a:gd name="connsiteX0" fmla="*/ 0 w 3456384"/>
                <a:gd name="connsiteY0" fmla="*/ 169981 h 360039"/>
                <a:gd name="connsiteX1" fmla="*/ 697565 w 3456384"/>
                <a:gd name="connsiteY1" fmla="*/ 2 h 360039"/>
                <a:gd name="connsiteX2" fmla="*/ 1483567 w 3456384"/>
                <a:gd name="connsiteY2" fmla="*/ 235296 h 360039"/>
                <a:gd name="connsiteX3" fmla="*/ 2209734 w 3456384"/>
                <a:gd name="connsiteY3" fmla="*/ 0 h 360039"/>
                <a:gd name="connsiteX4" fmla="*/ 3024336 w 3456384"/>
                <a:gd name="connsiteY4" fmla="*/ 360039 h 360039"/>
                <a:gd name="connsiteX5" fmla="*/ 3456384 w 3456384"/>
                <a:gd name="connsiteY5" fmla="*/ 144016 h 360039"/>
                <a:gd name="connsiteX0" fmla="*/ 0 w 3672407"/>
                <a:gd name="connsiteY0" fmla="*/ 169981 h 360039"/>
                <a:gd name="connsiteX1" fmla="*/ 697565 w 3672407"/>
                <a:gd name="connsiteY1" fmla="*/ 2 h 360039"/>
                <a:gd name="connsiteX2" fmla="*/ 1483567 w 3672407"/>
                <a:gd name="connsiteY2" fmla="*/ 235296 h 360039"/>
                <a:gd name="connsiteX3" fmla="*/ 2209734 w 3672407"/>
                <a:gd name="connsiteY3" fmla="*/ 0 h 360039"/>
                <a:gd name="connsiteX4" fmla="*/ 3024336 w 3672407"/>
                <a:gd name="connsiteY4" fmla="*/ 360039 h 360039"/>
                <a:gd name="connsiteX5" fmla="*/ 3672407 w 3672407"/>
                <a:gd name="connsiteY5" fmla="*/ 144016 h 360039"/>
                <a:gd name="connsiteX0" fmla="*/ 0 w 3744415"/>
                <a:gd name="connsiteY0" fmla="*/ 169981 h 360039"/>
                <a:gd name="connsiteX1" fmla="*/ 697565 w 3744415"/>
                <a:gd name="connsiteY1" fmla="*/ 2 h 360039"/>
                <a:gd name="connsiteX2" fmla="*/ 1483567 w 3744415"/>
                <a:gd name="connsiteY2" fmla="*/ 235296 h 360039"/>
                <a:gd name="connsiteX3" fmla="*/ 2209734 w 3744415"/>
                <a:gd name="connsiteY3" fmla="*/ 0 h 360039"/>
                <a:gd name="connsiteX4" fmla="*/ 3024336 w 3744415"/>
                <a:gd name="connsiteY4" fmla="*/ 360039 h 360039"/>
                <a:gd name="connsiteX5" fmla="*/ 3744415 w 3744415"/>
                <a:gd name="connsiteY5" fmla="*/ 144016 h 36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4415" h="360039">
                  <a:moveTo>
                    <a:pt x="0" y="169981"/>
                  </a:moveTo>
                  <a:lnTo>
                    <a:pt x="697565" y="2"/>
                  </a:lnTo>
                  <a:lnTo>
                    <a:pt x="1483567" y="235296"/>
                  </a:lnTo>
                  <a:lnTo>
                    <a:pt x="2209734" y="0"/>
                  </a:lnTo>
                  <a:lnTo>
                    <a:pt x="3024336" y="360039"/>
                  </a:lnTo>
                  <a:lnTo>
                    <a:pt x="3744415" y="144016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/>
            <p:cNvSpPr/>
            <p:nvPr/>
          </p:nvSpPr>
          <p:spPr>
            <a:xfrm>
              <a:off x="4788025" y="4527783"/>
              <a:ext cx="3744415" cy="341378"/>
            </a:xfrm>
            <a:custGeom>
              <a:avLst/>
              <a:gdLst>
                <a:gd name="connsiteX0" fmla="*/ 0 w 3685592"/>
                <a:gd name="connsiteY0" fmla="*/ 186612 h 289249"/>
                <a:gd name="connsiteX1" fmla="*/ 737118 w 3685592"/>
                <a:gd name="connsiteY1" fmla="*/ 9331 h 289249"/>
                <a:gd name="connsiteX2" fmla="*/ 1483567 w 3685592"/>
                <a:gd name="connsiteY2" fmla="*/ 251927 h 289249"/>
                <a:gd name="connsiteX3" fmla="*/ 2341984 w 3685592"/>
                <a:gd name="connsiteY3" fmla="*/ 0 h 289249"/>
                <a:gd name="connsiteX4" fmla="*/ 3013788 w 3685592"/>
                <a:gd name="connsiteY4" fmla="*/ 289249 h 289249"/>
                <a:gd name="connsiteX5" fmla="*/ 3685592 w 3685592"/>
                <a:gd name="connsiteY5" fmla="*/ 9331 h 289249"/>
                <a:gd name="connsiteX0" fmla="*/ 0 w 3685592"/>
                <a:gd name="connsiteY0" fmla="*/ 186612 h 289249"/>
                <a:gd name="connsiteX1" fmla="*/ 697565 w 3685592"/>
                <a:gd name="connsiteY1" fmla="*/ 16633 h 289249"/>
                <a:gd name="connsiteX2" fmla="*/ 1483567 w 3685592"/>
                <a:gd name="connsiteY2" fmla="*/ 251927 h 289249"/>
                <a:gd name="connsiteX3" fmla="*/ 2341984 w 3685592"/>
                <a:gd name="connsiteY3" fmla="*/ 0 h 289249"/>
                <a:gd name="connsiteX4" fmla="*/ 3013788 w 3685592"/>
                <a:gd name="connsiteY4" fmla="*/ 289249 h 289249"/>
                <a:gd name="connsiteX5" fmla="*/ 3685592 w 3685592"/>
                <a:gd name="connsiteY5" fmla="*/ 9331 h 289249"/>
                <a:gd name="connsiteX0" fmla="*/ 0 w 3685592"/>
                <a:gd name="connsiteY0" fmla="*/ 177281 h 279918"/>
                <a:gd name="connsiteX1" fmla="*/ 697565 w 3685592"/>
                <a:gd name="connsiteY1" fmla="*/ 7302 h 279918"/>
                <a:gd name="connsiteX2" fmla="*/ 1483567 w 3685592"/>
                <a:gd name="connsiteY2" fmla="*/ 242596 h 279918"/>
                <a:gd name="connsiteX3" fmla="*/ 2281741 w 3685592"/>
                <a:gd name="connsiteY3" fmla="*/ 7302 h 279918"/>
                <a:gd name="connsiteX4" fmla="*/ 3013788 w 3685592"/>
                <a:gd name="connsiteY4" fmla="*/ 279918 h 279918"/>
                <a:gd name="connsiteX5" fmla="*/ 3685592 w 3685592"/>
                <a:gd name="connsiteY5" fmla="*/ 0 h 279918"/>
                <a:gd name="connsiteX0" fmla="*/ 0 w 3685592"/>
                <a:gd name="connsiteY0" fmla="*/ 177281 h 295333"/>
                <a:gd name="connsiteX1" fmla="*/ 697565 w 3685592"/>
                <a:gd name="connsiteY1" fmla="*/ 7302 h 295333"/>
                <a:gd name="connsiteX2" fmla="*/ 1483567 w 3685592"/>
                <a:gd name="connsiteY2" fmla="*/ 242596 h 295333"/>
                <a:gd name="connsiteX3" fmla="*/ 2281741 w 3685592"/>
                <a:gd name="connsiteY3" fmla="*/ 7302 h 295333"/>
                <a:gd name="connsiteX4" fmla="*/ 2857805 w 3685592"/>
                <a:gd name="connsiteY4" fmla="*/ 295333 h 295333"/>
                <a:gd name="connsiteX5" fmla="*/ 3685592 w 3685592"/>
                <a:gd name="connsiteY5" fmla="*/ 0 h 295333"/>
                <a:gd name="connsiteX0" fmla="*/ 0 w 3433869"/>
                <a:gd name="connsiteY0" fmla="*/ 169980 h 288032"/>
                <a:gd name="connsiteX1" fmla="*/ 697565 w 3433869"/>
                <a:gd name="connsiteY1" fmla="*/ 1 h 288032"/>
                <a:gd name="connsiteX2" fmla="*/ 1483567 w 3433869"/>
                <a:gd name="connsiteY2" fmla="*/ 235295 h 288032"/>
                <a:gd name="connsiteX3" fmla="*/ 2281741 w 3433869"/>
                <a:gd name="connsiteY3" fmla="*/ 1 h 288032"/>
                <a:gd name="connsiteX4" fmla="*/ 2857805 w 3433869"/>
                <a:gd name="connsiteY4" fmla="*/ 288032 h 288032"/>
                <a:gd name="connsiteX5" fmla="*/ 3433869 w 3433869"/>
                <a:gd name="connsiteY5" fmla="*/ 0 h 288032"/>
                <a:gd name="connsiteX0" fmla="*/ 0 w 3433869"/>
                <a:gd name="connsiteY0" fmla="*/ 169981 h 288033"/>
                <a:gd name="connsiteX1" fmla="*/ 697565 w 3433869"/>
                <a:gd name="connsiteY1" fmla="*/ 2 h 288033"/>
                <a:gd name="connsiteX2" fmla="*/ 1483567 w 3433869"/>
                <a:gd name="connsiteY2" fmla="*/ 235296 h 288033"/>
                <a:gd name="connsiteX3" fmla="*/ 2209734 w 3433869"/>
                <a:gd name="connsiteY3" fmla="*/ 0 h 288033"/>
                <a:gd name="connsiteX4" fmla="*/ 2857805 w 3433869"/>
                <a:gd name="connsiteY4" fmla="*/ 288033 h 288033"/>
                <a:gd name="connsiteX5" fmla="*/ 3433869 w 3433869"/>
                <a:gd name="connsiteY5" fmla="*/ 1 h 288033"/>
                <a:gd name="connsiteX0" fmla="*/ 0 w 3433869"/>
                <a:gd name="connsiteY0" fmla="*/ 169981 h 341378"/>
                <a:gd name="connsiteX1" fmla="*/ 697565 w 3433869"/>
                <a:gd name="connsiteY1" fmla="*/ 2 h 341378"/>
                <a:gd name="connsiteX2" fmla="*/ 1483567 w 3433869"/>
                <a:gd name="connsiteY2" fmla="*/ 235296 h 341378"/>
                <a:gd name="connsiteX3" fmla="*/ 2209734 w 3433869"/>
                <a:gd name="connsiteY3" fmla="*/ 0 h 341378"/>
                <a:gd name="connsiteX4" fmla="*/ 3024336 w 3433869"/>
                <a:gd name="connsiteY4" fmla="*/ 341378 h 341378"/>
                <a:gd name="connsiteX5" fmla="*/ 3433869 w 3433869"/>
                <a:gd name="connsiteY5" fmla="*/ 1 h 341378"/>
                <a:gd name="connsiteX0" fmla="*/ 0 w 3672408"/>
                <a:gd name="connsiteY0" fmla="*/ 169981 h 341378"/>
                <a:gd name="connsiteX1" fmla="*/ 697565 w 3672408"/>
                <a:gd name="connsiteY1" fmla="*/ 2 h 341378"/>
                <a:gd name="connsiteX2" fmla="*/ 1483567 w 3672408"/>
                <a:gd name="connsiteY2" fmla="*/ 235296 h 341378"/>
                <a:gd name="connsiteX3" fmla="*/ 2209734 w 3672408"/>
                <a:gd name="connsiteY3" fmla="*/ 0 h 341378"/>
                <a:gd name="connsiteX4" fmla="*/ 3024336 w 3672408"/>
                <a:gd name="connsiteY4" fmla="*/ 341378 h 341378"/>
                <a:gd name="connsiteX5" fmla="*/ 3672408 w 3672408"/>
                <a:gd name="connsiteY5" fmla="*/ 125353 h 341378"/>
                <a:gd name="connsiteX0" fmla="*/ 0 w 3744415"/>
                <a:gd name="connsiteY0" fmla="*/ 169981 h 341378"/>
                <a:gd name="connsiteX1" fmla="*/ 697565 w 3744415"/>
                <a:gd name="connsiteY1" fmla="*/ 2 h 341378"/>
                <a:gd name="connsiteX2" fmla="*/ 1483567 w 3744415"/>
                <a:gd name="connsiteY2" fmla="*/ 235296 h 341378"/>
                <a:gd name="connsiteX3" fmla="*/ 2209734 w 3744415"/>
                <a:gd name="connsiteY3" fmla="*/ 0 h 341378"/>
                <a:gd name="connsiteX4" fmla="*/ 3024336 w 3744415"/>
                <a:gd name="connsiteY4" fmla="*/ 341378 h 341378"/>
                <a:gd name="connsiteX5" fmla="*/ 3744415 w 3744415"/>
                <a:gd name="connsiteY5" fmla="*/ 125353 h 341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4415" h="341378">
                  <a:moveTo>
                    <a:pt x="0" y="169981"/>
                  </a:moveTo>
                  <a:lnTo>
                    <a:pt x="697565" y="2"/>
                  </a:lnTo>
                  <a:lnTo>
                    <a:pt x="1483567" y="235296"/>
                  </a:lnTo>
                  <a:lnTo>
                    <a:pt x="2209734" y="0"/>
                  </a:lnTo>
                  <a:lnTo>
                    <a:pt x="3024336" y="341378"/>
                  </a:lnTo>
                  <a:lnTo>
                    <a:pt x="3744415" y="125353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コネクタ 8"/>
            <p:cNvCxnSpPr>
              <a:stCxn id="6" idx="0"/>
            </p:cNvCxnSpPr>
            <p:nvPr/>
          </p:nvCxnSpPr>
          <p:spPr>
            <a:xfrm flipH="1">
              <a:off x="4788025" y="2446853"/>
              <a:ext cx="360040" cy="22782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flipH="1">
              <a:off x="5478700" y="2263337"/>
              <a:ext cx="360040" cy="22782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flipH="1">
              <a:off x="6256177" y="2496612"/>
              <a:ext cx="360040" cy="22782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6997559" y="2281999"/>
              <a:ext cx="360040" cy="22782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H="1">
              <a:off x="7829611" y="2599253"/>
              <a:ext cx="360040" cy="22782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>
              <a:off x="8513778" y="2400198"/>
              <a:ext cx="360040" cy="22782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円/楕円 15"/>
          <p:cNvSpPr/>
          <p:nvPr/>
        </p:nvSpPr>
        <p:spPr>
          <a:xfrm rot="20913003">
            <a:off x="4849483" y="3235116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 rot="20913003">
            <a:off x="5506886" y="3044445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 rot="20913003">
            <a:off x="6289643" y="3235116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 rot="20913003">
            <a:off x="7009723" y="3019093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 rot="20913003">
            <a:off x="7873819" y="3379131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 rot="20913003">
            <a:off x="8521891" y="3235117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 rot="20913003">
            <a:off x="5011214" y="2154996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 rot="20913003">
            <a:off x="5668617" y="1964325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 rot="20913003">
            <a:off x="6451374" y="2154996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 rot="20913003">
            <a:off x="7171454" y="1938973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 rot="20913003">
            <a:off x="8035550" y="2299011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 rot="20913003">
            <a:off x="8683622" y="2154997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 rot="20913003">
            <a:off x="4705467" y="4387244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 rot="20913003">
            <a:off x="5362870" y="4196573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 rot="20913003">
            <a:off x="6145627" y="4387244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 rot="20913003">
            <a:off x="6865707" y="4171221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 rot="20913003">
            <a:off x="7729803" y="4531259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 rot="20913003">
            <a:off x="8377875" y="4387245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0" y="0"/>
            <a:ext cx="2949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  <a:cs typeface="Times New Roman" pitchFamily="18" charset="0"/>
              </a:rPr>
              <a:t>Layer structure</a:t>
            </a:r>
            <a:endParaRPr kumimoji="1" lang="ja-JP" altLang="en-US" sz="3200" dirty="0">
              <a:solidFill>
                <a:srgbClr val="0000FF"/>
              </a:solidFill>
              <a:latin typeface="HGP明朝E" pitchFamily="18" charset="-128"/>
              <a:ea typeface="HGP明朝E" pitchFamily="18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29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0" y="0"/>
            <a:ext cx="27494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  <a:cs typeface="Times New Roman" pitchFamily="18" charset="0"/>
              </a:rPr>
              <a:t>有機</a:t>
            </a:r>
            <a:r>
              <a:rPr lang="ja-JP" altLang="en-US" sz="4000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  <a:cs typeface="Times New Roman" pitchFamily="18" charset="0"/>
              </a:rPr>
              <a:t>化合物</a:t>
            </a:r>
            <a:endParaRPr lang="ja-JP" altLang="en-US" sz="4000" dirty="0">
              <a:solidFill>
                <a:srgbClr val="0000FF"/>
              </a:solidFill>
              <a:latin typeface="HGP明朝E" pitchFamily="18" charset="-128"/>
              <a:ea typeface="HGP明朝E" pitchFamily="18" charset="-128"/>
              <a:cs typeface="Times New Roman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79691" y="1195358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HGP明朝E" pitchFamily="18" charset="-128"/>
                <a:ea typeface="HGP明朝E" pitchFamily="18" charset="-128"/>
              </a:rPr>
              <a:t>強相関電子系</a:t>
            </a:r>
            <a:endParaRPr kumimoji="1" lang="ja-JP" altLang="en-US" sz="32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79691" y="2060848"/>
            <a:ext cx="4810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latin typeface="HGP明朝E" pitchFamily="18" charset="-128"/>
                <a:ea typeface="HGP明朝E" pitchFamily="18" charset="-128"/>
              </a:rPr>
              <a:t>低次元系 </a:t>
            </a:r>
            <a:r>
              <a:rPr lang="en-US" altLang="ja-JP" sz="3200" dirty="0" smtClean="0">
                <a:latin typeface="HGP明朝E" pitchFamily="18" charset="-128"/>
                <a:ea typeface="HGP明朝E" pitchFamily="18" charset="-128"/>
                <a:sym typeface="Wingdings" pitchFamily="2" charset="2"/>
              </a:rPr>
              <a:t>↔ </a:t>
            </a:r>
            <a:r>
              <a:rPr lang="ja-JP" altLang="en-US" sz="3200" dirty="0" smtClean="0">
                <a:latin typeface="HGP明朝E" pitchFamily="18" charset="-128"/>
                <a:ea typeface="HGP明朝E" pitchFamily="18" charset="-128"/>
                <a:sym typeface="Wingdings" pitchFamily="2" charset="2"/>
              </a:rPr>
              <a:t>量子ゆらぎ大</a:t>
            </a:r>
            <a:endParaRPr lang="en-US" altLang="ja-JP" sz="3200" dirty="0" smtClean="0">
              <a:latin typeface="HGP明朝E" pitchFamily="18" charset="-128"/>
              <a:ea typeface="HGP明朝E" pitchFamily="18" charset="-128"/>
              <a:sym typeface="Wingdings" pitchFamily="2" charset="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79691" y="2924944"/>
            <a:ext cx="6160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</a:rPr>
              <a:t>独特なフェルミ面近傍のバンド構造</a:t>
            </a:r>
            <a:endParaRPr kumimoji="1" lang="ja-JP" altLang="en-US" sz="3200" dirty="0">
              <a:solidFill>
                <a:srgbClr val="FF0000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992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33"/>
          <p:cNvGrpSpPr/>
          <p:nvPr/>
        </p:nvGrpSpPr>
        <p:grpSpPr>
          <a:xfrm>
            <a:off x="323529" y="1975305"/>
            <a:ext cx="4104455" cy="2614207"/>
            <a:chOff x="4788025" y="2263337"/>
            <a:chExt cx="4104455" cy="2614207"/>
          </a:xfrm>
        </p:grpSpPr>
        <p:sp>
          <p:nvSpPr>
            <p:cNvPr id="5" name="フリーフォーム 4"/>
            <p:cNvSpPr/>
            <p:nvPr/>
          </p:nvSpPr>
          <p:spPr>
            <a:xfrm>
              <a:off x="4963885" y="3356991"/>
              <a:ext cx="3712571" cy="360041"/>
            </a:xfrm>
            <a:custGeom>
              <a:avLst/>
              <a:gdLst>
                <a:gd name="connsiteX0" fmla="*/ 0 w 3685592"/>
                <a:gd name="connsiteY0" fmla="*/ 186612 h 289249"/>
                <a:gd name="connsiteX1" fmla="*/ 737118 w 3685592"/>
                <a:gd name="connsiteY1" fmla="*/ 9331 h 289249"/>
                <a:gd name="connsiteX2" fmla="*/ 1483567 w 3685592"/>
                <a:gd name="connsiteY2" fmla="*/ 251927 h 289249"/>
                <a:gd name="connsiteX3" fmla="*/ 2341984 w 3685592"/>
                <a:gd name="connsiteY3" fmla="*/ 0 h 289249"/>
                <a:gd name="connsiteX4" fmla="*/ 3013788 w 3685592"/>
                <a:gd name="connsiteY4" fmla="*/ 289249 h 289249"/>
                <a:gd name="connsiteX5" fmla="*/ 3685592 w 3685592"/>
                <a:gd name="connsiteY5" fmla="*/ 9331 h 289249"/>
                <a:gd name="connsiteX0" fmla="*/ 0 w 3685592"/>
                <a:gd name="connsiteY0" fmla="*/ 186612 h 289249"/>
                <a:gd name="connsiteX1" fmla="*/ 697565 w 3685592"/>
                <a:gd name="connsiteY1" fmla="*/ 16633 h 289249"/>
                <a:gd name="connsiteX2" fmla="*/ 1483567 w 3685592"/>
                <a:gd name="connsiteY2" fmla="*/ 251927 h 289249"/>
                <a:gd name="connsiteX3" fmla="*/ 2341984 w 3685592"/>
                <a:gd name="connsiteY3" fmla="*/ 0 h 289249"/>
                <a:gd name="connsiteX4" fmla="*/ 3013788 w 3685592"/>
                <a:gd name="connsiteY4" fmla="*/ 289249 h 289249"/>
                <a:gd name="connsiteX5" fmla="*/ 3685592 w 3685592"/>
                <a:gd name="connsiteY5" fmla="*/ 9331 h 289249"/>
                <a:gd name="connsiteX0" fmla="*/ 0 w 3685592"/>
                <a:gd name="connsiteY0" fmla="*/ 177281 h 279918"/>
                <a:gd name="connsiteX1" fmla="*/ 697565 w 3685592"/>
                <a:gd name="connsiteY1" fmla="*/ 7302 h 279918"/>
                <a:gd name="connsiteX2" fmla="*/ 1483567 w 3685592"/>
                <a:gd name="connsiteY2" fmla="*/ 242596 h 279918"/>
                <a:gd name="connsiteX3" fmla="*/ 2281741 w 3685592"/>
                <a:gd name="connsiteY3" fmla="*/ 7302 h 279918"/>
                <a:gd name="connsiteX4" fmla="*/ 3013788 w 3685592"/>
                <a:gd name="connsiteY4" fmla="*/ 279918 h 279918"/>
                <a:gd name="connsiteX5" fmla="*/ 3685592 w 3685592"/>
                <a:gd name="connsiteY5" fmla="*/ 0 h 279918"/>
                <a:gd name="connsiteX0" fmla="*/ 0 w 3685592"/>
                <a:gd name="connsiteY0" fmla="*/ 177281 h 295333"/>
                <a:gd name="connsiteX1" fmla="*/ 697565 w 3685592"/>
                <a:gd name="connsiteY1" fmla="*/ 7302 h 295333"/>
                <a:gd name="connsiteX2" fmla="*/ 1483567 w 3685592"/>
                <a:gd name="connsiteY2" fmla="*/ 242596 h 295333"/>
                <a:gd name="connsiteX3" fmla="*/ 2281741 w 3685592"/>
                <a:gd name="connsiteY3" fmla="*/ 7302 h 295333"/>
                <a:gd name="connsiteX4" fmla="*/ 2857805 w 3685592"/>
                <a:gd name="connsiteY4" fmla="*/ 295333 h 295333"/>
                <a:gd name="connsiteX5" fmla="*/ 3685592 w 3685592"/>
                <a:gd name="connsiteY5" fmla="*/ 0 h 295333"/>
                <a:gd name="connsiteX0" fmla="*/ 0 w 3433869"/>
                <a:gd name="connsiteY0" fmla="*/ 169980 h 288032"/>
                <a:gd name="connsiteX1" fmla="*/ 697565 w 3433869"/>
                <a:gd name="connsiteY1" fmla="*/ 1 h 288032"/>
                <a:gd name="connsiteX2" fmla="*/ 1483567 w 3433869"/>
                <a:gd name="connsiteY2" fmla="*/ 235295 h 288032"/>
                <a:gd name="connsiteX3" fmla="*/ 2281741 w 3433869"/>
                <a:gd name="connsiteY3" fmla="*/ 1 h 288032"/>
                <a:gd name="connsiteX4" fmla="*/ 2857805 w 3433869"/>
                <a:gd name="connsiteY4" fmla="*/ 288032 h 288032"/>
                <a:gd name="connsiteX5" fmla="*/ 3433869 w 3433869"/>
                <a:gd name="connsiteY5" fmla="*/ 0 h 288032"/>
                <a:gd name="connsiteX0" fmla="*/ 0 w 3433869"/>
                <a:gd name="connsiteY0" fmla="*/ 169981 h 288033"/>
                <a:gd name="connsiteX1" fmla="*/ 697565 w 3433869"/>
                <a:gd name="connsiteY1" fmla="*/ 2 h 288033"/>
                <a:gd name="connsiteX2" fmla="*/ 1483567 w 3433869"/>
                <a:gd name="connsiteY2" fmla="*/ 235296 h 288033"/>
                <a:gd name="connsiteX3" fmla="*/ 2209734 w 3433869"/>
                <a:gd name="connsiteY3" fmla="*/ 0 h 288033"/>
                <a:gd name="connsiteX4" fmla="*/ 2857805 w 3433869"/>
                <a:gd name="connsiteY4" fmla="*/ 288033 h 288033"/>
                <a:gd name="connsiteX5" fmla="*/ 3433869 w 3433869"/>
                <a:gd name="connsiteY5" fmla="*/ 1 h 288033"/>
                <a:gd name="connsiteX0" fmla="*/ 0 w 3433869"/>
                <a:gd name="connsiteY0" fmla="*/ 169981 h 360041"/>
                <a:gd name="connsiteX1" fmla="*/ 697565 w 3433869"/>
                <a:gd name="connsiteY1" fmla="*/ 2 h 360041"/>
                <a:gd name="connsiteX2" fmla="*/ 1483567 w 3433869"/>
                <a:gd name="connsiteY2" fmla="*/ 235296 h 360041"/>
                <a:gd name="connsiteX3" fmla="*/ 2209734 w 3433869"/>
                <a:gd name="connsiteY3" fmla="*/ 0 h 360041"/>
                <a:gd name="connsiteX4" fmla="*/ 2992491 w 3433869"/>
                <a:gd name="connsiteY4" fmla="*/ 360041 h 360041"/>
                <a:gd name="connsiteX5" fmla="*/ 3433869 w 3433869"/>
                <a:gd name="connsiteY5" fmla="*/ 1 h 360041"/>
                <a:gd name="connsiteX0" fmla="*/ 0 w 3433869"/>
                <a:gd name="connsiteY0" fmla="*/ 169981 h 360041"/>
                <a:gd name="connsiteX1" fmla="*/ 697565 w 3433869"/>
                <a:gd name="connsiteY1" fmla="*/ 2 h 360041"/>
                <a:gd name="connsiteX2" fmla="*/ 1483567 w 3433869"/>
                <a:gd name="connsiteY2" fmla="*/ 235296 h 360041"/>
                <a:gd name="connsiteX3" fmla="*/ 2209734 w 3433869"/>
                <a:gd name="connsiteY3" fmla="*/ 0 h 360041"/>
                <a:gd name="connsiteX4" fmla="*/ 3064499 w 3433869"/>
                <a:gd name="connsiteY4" fmla="*/ 360041 h 360041"/>
                <a:gd name="connsiteX5" fmla="*/ 3433869 w 3433869"/>
                <a:gd name="connsiteY5" fmla="*/ 1 h 360041"/>
                <a:gd name="connsiteX0" fmla="*/ 0 w 3640563"/>
                <a:gd name="connsiteY0" fmla="*/ 169981 h 360041"/>
                <a:gd name="connsiteX1" fmla="*/ 697565 w 3640563"/>
                <a:gd name="connsiteY1" fmla="*/ 2 h 360041"/>
                <a:gd name="connsiteX2" fmla="*/ 1483567 w 3640563"/>
                <a:gd name="connsiteY2" fmla="*/ 235296 h 360041"/>
                <a:gd name="connsiteX3" fmla="*/ 2209734 w 3640563"/>
                <a:gd name="connsiteY3" fmla="*/ 0 h 360041"/>
                <a:gd name="connsiteX4" fmla="*/ 3064499 w 3640563"/>
                <a:gd name="connsiteY4" fmla="*/ 360041 h 360041"/>
                <a:gd name="connsiteX5" fmla="*/ 3640563 w 3640563"/>
                <a:gd name="connsiteY5" fmla="*/ 144017 h 360041"/>
                <a:gd name="connsiteX0" fmla="*/ 0 w 3712571"/>
                <a:gd name="connsiteY0" fmla="*/ 169981 h 360041"/>
                <a:gd name="connsiteX1" fmla="*/ 697565 w 3712571"/>
                <a:gd name="connsiteY1" fmla="*/ 2 h 360041"/>
                <a:gd name="connsiteX2" fmla="*/ 1483567 w 3712571"/>
                <a:gd name="connsiteY2" fmla="*/ 235296 h 360041"/>
                <a:gd name="connsiteX3" fmla="*/ 2209734 w 3712571"/>
                <a:gd name="connsiteY3" fmla="*/ 0 h 360041"/>
                <a:gd name="connsiteX4" fmla="*/ 3064499 w 3712571"/>
                <a:gd name="connsiteY4" fmla="*/ 360041 h 360041"/>
                <a:gd name="connsiteX5" fmla="*/ 3712571 w 3712571"/>
                <a:gd name="connsiteY5" fmla="*/ 144017 h 36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2571" h="360041">
                  <a:moveTo>
                    <a:pt x="0" y="169981"/>
                  </a:moveTo>
                  <a:lnTo>
                    <a:pt x="697565" y="2"/>
                  </a:lnTo>
                  <a:lnTo>
                    <a:pt x="1483567" y="235296"/>
                  </a:lnTo>
                  <a:lnTo>
                    <a:pt x="2209734" y="0"/>
                  </a:lnTo>
                  <a:lnTo>
                    <a:pt x="3064499" y="360041"/>
                  </a:lnTo>
                  <a:lnTo>
                    <a:pt x="3712571" y="144017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/>
            <p:cNvSpPr/>
            <p:nvPr/>
          </p:nvSpPr>
          <p:spPr>
            <a:xfrm>
              <a:off x="5148065" y="2276872"/>
              <a:ext cx="3744415" cy="360039"/>
            </a:xfrm>
            <a:custGeom>
              <a:avLst/>
              <a:gdLst>
                <a:gd name="connsiteX0" fmla="*/ 0 w 3685592"/>
                <a:gd name="connsiteY0" fmla="*/ 186612 h 289249"/>
                <a:gd name="connsiteX1" fmla="*/ 737118 w 3685592"/>
                <a:gd name="connsiteY1" fmla="*/ 9331 h 289249"/>
                <a:gd name="connsiteX2" fmla="*/ 1483567 w 3685592"/>
                <a:gd name="connsiteY2" fmla="*/ 251927 h 289249"/>
                <a:gd name="connsiteX3" fmla="*/ 2341984 w 3685592"/>
                <a:gd name="connsiteY3" fmla="*/ 0 h 289249"/>
                <a:gd name="connsiteX4" fmla="*/ 3013788 w 3685592"/>
                <a:gd name="connsiteY4" fmla="*/ 289249 h 289249"/>
                <a:gd name="connsiteX5" fmla="*/ 3685592 w 3685592"/>
                <a:gd name="connsiteY5" fmla="*/ 9331 h 289249"/>
                <a:gd name="connsiteX0" fmla="*/ 0 w 3685592"/>
                <a:gd name="connsiteY0" fmla="*/ 186612 h 289249"/>
                <a:gd name="connsiteX1" fmla="*/ 697565 w 3685592"/>
                <a:gd name="connsiteY1" fmla="*/ 16633 h 289249"/>
                <a:gd name="connsiteX2" fmla="*/ 1483567 w 3685592"/>
                <a:gd name="connsiteY2" fmla="*/ 251927 h 289249"/>
                <a:gd name="connsiteX3" fmla="*/ 2341984 w 3685592"/>
                <a:gd name="connsiteY3" fmla="*/ 0 h 289249"/>
                <a:gd name="connsiteX4" fmla="*/ 3013788 w 3685592"/>
                <a:gd name="connsiteY4" fmla="*/ 289249 h 289249"/>
                <a:gd name="connsiteX5" fmla="*/ 3685592 w 3685592"/>
                <a:gd name="connsiteY5" fmla="*/ 9331 h 289249"/>
                <a:gd name="connsiteX0" fmla="*/ 0 w 3685592"/>
                <a:gd name="connsiteY0" fmla="*/ 177281 h 279918"/>
                <a:gd name="connsiteX1" fmla="*/ 697565 w 3685592"/>
                <a:gd name="connsiteY1" fmla="*/ 7302 h 279918"/>
                <a:gd name="connsiteX2" fmla="*/ 1483567 w 3685592"/>
                <a:gd name="connsiteY2" fmla="*/ 242596 h 279918"/>
                <a:gd name="connsiteX3" fmla="*/ 2281741 w 3685592"/>
                <a:gd name="connsiteY3" fmla="*/ 7302 h 279918"/>
                <a:gd name="connsiteX4" fmla="*/ 3013788 w 3685592"/>
                <a:gd name="connsiteY4" fmla="*/ 279918 h 279918"/>
                <a:gd name="connsiteX5" fmla="*/ 3685592 w 3685592"/>
                <a:gd name="connsiteY5" fmla="*/ 0 h 279918"/>
                <a:gd name="connsiteX0" fmla="*/ 0 w 3685592"/>
                <a:gd name="connsiteY0" fmla="*/ 177281 h 295333"/>
                <a:gd name="connsiteX1" fmla="*/ 697565 w 3685592"/>
                <a:gd name="connsiteY1" fmla="*/ 7302 h 295333"/>
                <a:gd name="connsiteX2" fmla="*/ 1483567 w 3685592"/>
                <a:gd name="connsiteY2" fmla="*/ 242596 h 295333"/>
                <a:gd name="connsiteX3" fmla="*/ 2281741 w 3685592"/>
                <a:gd name="connsiteY3" fmla="*/ 7302 h 295333"/>
                <a:gd name="connsiteX4" fmla="*/ 2857805 w 3685592"/>
                <a:gd name="connsiteY4" fmla="*/ 295333 h 295333"/>
                <a:gd name="connsiteX5" fmla="*/ 3685592 w 3685592"/>
                <a:gd name="connsiteY5" fmla="*/ 0 h 295333"/>
                <a:gd name="connsiteX0" fmla="*/ 0 w 3433869"/>
                <a:gd name="connsiteY0" fmla="*/ 169980 h 288032"/>
                <a:gd name="connsiteX1" fmla="*/ 697565 w 3433869"/>
                <a:gd name="connsiteY1" fmla="*/ 1 h 288032"/>
                <a:gd name="connsiteX2" fmla="*/ 1483567 w 3433869"/>
                <a:gd name="connsiteY2" fmla="*/ 235295 h 288032"/>
                <a:gd name="connsiteX3" fmla="*/ 2281741 w 3433869"/>
                <a:gd name="connsiteY3" fmla="*/ 1 h 288032"/>
                <a:gd name="connsiteX4" fmla="*/ 2857805 w 3433869"/>
                <a:gd name="connsiteY4" fmla="*/ 288032 h 288032"/>
                <a:gd name="connsiteX5" fmla="*/ 3433869 w 3433869"/>
                <a:gd name="connsiteY5" fmla="*/ 0 h 288032"/>
                <a:gd name="connsiteX0" fmla="*/ 0 w 3433869"/>
                <a:gd name="connsiteY0" fmla="*/ 169981 h 288033"/>
                <a:gd name="connsiteX1" fmla="*/ 697565 w 3433869"/>
                <a:gd name="connsiteY1" fmla="*/ 2 h 288033"/>
                <a:gd name="connsiteX2" fmla="*/ 1483567 w 3433869"/>
                <a:gd name="connsiteY2" fmla="*/ 235296 h 288033"/>
                <a:gd name="connsiteX3" fmla="*/ 2209734 w 3433869"/>
                <a:gd name="connsiteY3" fmla="*/ 0 h 288033"/>
                <a:gd name="connsiteX4" fmla="*/ 2857805 w 3433869"/>
                <a:gd name="connsiteY4" fmla="*/ 288033 h 288033"/>
                <a:gd name="connsiteX5" fmla="*/ 3433869 w 3433869"/>
                <a:gd name="connsiteY5" fmla="*/ 1 h 288033"/>
                <a:gd name="connsiteX0" fmla="*/ 0 w 3433869"/>
                <a:gd name="connsiteY0" fmla="*/ 169981 h 360040"/>
                <a:gd name="connsiteX1" fmla="*/ 697565 w 3433869"/>
                <a:gd name="connsiteY1" fmla="*/ 2 h 360040"/>
                <a:gd name="connsiteX2" fmla="*/ 1483567 w 3433869"/>
                <a:gd name="connsiteY2" fmla="*/ 235296 h 360040"/>
                <a:gd name="connsiteX3" fmla="*/ 2209734 w 3433869"/>
                <a:gd name="connsiteY3" fmla="*/ 0 h 360040"/>
                <a:gd name="connsiteX4" fmla="*/ 2952328 w 3433869"/>
                <a:gd name="connsiteY4" fmla="*/ 360040 h 360040"/>
                <a:gd name="connsiteX5" fmla="*/ 3433869 w 3433869"/>
                <a:gd name="connsiteY5" fmla="*/ 1 h 360040"/>
                <a:gd name="connsiteX0" fmla="*/ 0 w 3433869"/>
                <a:gd name="connsiteY0" fmla="*/ 169981 h 360039"/>
                <a:gd name="connsiteX1" fmla="*/ 697565 w 3433869"/>
                <a:gd name="connsiteY1" fmla="*/ 2 h 360039"/>
                <a:gd name="connsiteX2" fmla="*/ 1483567 w 3433869"/>
                <a:gd name="connsiteY2" fmla="*/ 235296 h 360039"/>
                <a:gd name="connsiteX3" fmla="*/ 2209734 w 3433869"/>
                <a:gd name="connsiteY3" fmla="*/ 0 h 360039"/>
                <a:gd name="connsiteX4" fmla="*/ 3024336 w 3433869"/>
                <a:gd name="connsiteY4" fmla="*/ 360039 h 360039"/>
                <a:gd name="connsiteX5" fmla="*/ 3433869 w 3433869"/>
                <a:gd name="connsiteY5" fmla="*/ 1 h 360039"/>
                <a:gd name="connsiteX0" fmla="*/ 0 w 3456384"/>
                <a:gd name="connsiteY0" fmla="*/ 169981 h 360039"/>
                <a:gd name="connsiteX1" fmla="*/ 697565 w 3456384"/>
                <a:gd name="connsiteY1" fmla="*/ 2 h 360039"/>
                <a:gd name="connsiteX2" fmla="*/ 1483567 w 3456384"/>
                <a:gd name="connsiteY2" fmla="*/ 235296 h 360039"/>
                <a:gd name="connsiteX3" fmla="*/ 2209734 w 3456384"/>
                <a:gd name="connsiteY3" fmla="*/ 0 h 360039"/>
                <a:gd name="connsiteX4" fmla="*/ 3024336 w 3456384"/>
                <a:gd name="connsiteY4" fmla="*/ 360039 h 360039"/>
                <a:gd name="connsiteX5" fmla="*/ 3456384 w 3456384"/>
                <a:gd name="connsiteY5" fmla="*/ 144016 h 360039"/>
                <a:gd name="connsiteX0" fmla="*/ 0 w 3672407"/>
                <a:gd name="connsiteY0" fmla="*/ 169981 h 360039"/>
                <a:gd name="connsiteX1" fmla="*/ 697565 w 3672407"/>
                <a:gd name="connsiteY1" fmla="*/ 2 h 360039"/>
                <a:gd name="connsiteX2" fmla="*/ 1483567 w 3672407"/>
                <a:gd name="connsiteY2" fmla="*/ 235296 h 360039"/>
                <a:gd name="connsiteX3" fmla="*/ 2209734 w 3672407"/>
                <a:gd name="connsiteY3" fmla="*/ 0 h 360039"/>
                <a:gd name="connsiteX4" fmla="*/ 3024336 w 3672407"/>
                <a:gd name="connsiteY4" fmla="*/ 360039 h 360039"/>
                <a:gd name="connsiteX5" fmla="*/ 3672407 w 3672407"/>
                <a:gd name="connsiteY5" fmla="*/ 144016 h 360039"/>
                <a:gd name="connsiteX0" fmla="*/ 0 w 3744415"/>
                <a:gd name="connsiteY0" fmla="*/ 169981 h 360039"/>
                <a:gd name="connsiteX1" fmla="*/ 697565 w 3744415"/>
                <a:gd name="connsiteY1" fmla="*/ 2 h 360039"/>
                <a:gd name="connsiteX2" fmla="*/ 1483567 w 3744415"/>
                <a:gd name="connsiteY2" fmla="*/ 235296 h 360039"/>
                <a:gd name="connsiteX3" fmla="*/ 2209734 w 3744415"/>
                <a:gd name="connsiteY3" fmla="*/ 0 h 360039"/>
                <a:gd name="connsiteX4" fmla="*/ 3024336 w 3744415"/>
                <a:gd name="connsiteY4" fmla="*/ 360039 h 360039"/>
                <a:gd name="connsiteX5" fmla="*/ 3744415 w 3744415"/>
                <a:gd name="connsiteY5" fmla="*/ 144016 h 36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4415" h="360039">
                  <a:moveTo>
                    <a:pt x="0" y="169981"/>
                  </a:moveTo>
                  <a:lnTo>
                    <a:pt x="697565" y="2"/>
                  </a:lnTo>
                  <a:lnTo>
                    <a:pt x="1483567" y="235296"/>
                  </a:lnTo>
                  <a:lnTo>
                    <a:pt x="2209734" y="0"/>
                  </a:lnTo>
                  <a:lnTo>
                    <a:pt x="3024336" y="360039"/>
                  </a:lnTo>
                  <a:lnTo>
                    <a:pt x="3744415" y="144016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/>
            <p:cNvSpPr/>
            <p:nvPr/>
          </p:nvSpPr>
          <p:spPr>
            <a:xfrm>
              <a:off x="4788025" y="4527783"/>
              <a:ext cx="3744415" cy="341378"/>
            </a:xfrm>
            <a:custGeom>
              <a:avLst/>
              <a:gdLst>
                <a:gd name="connsiteX0" fmla="*/ 0 w 3685592"/>
                <a:gd name="connsiteY0" fmla="*/ 186612 h 289249"/>
                <a:gd name="connsiteX1" fmla="*/ 737118 w 3685592"/>
                <a:gd name="connsiteY1" fmla="*/ 9331 h 289249"/>
                <a:gd name="connsiteX2" fmla="*/ 1483567 w 3685592"/>
                <a:gd name="connsiteY2" fmla="*/ 251927 h 289249"/>
                <a:gd name="connsiteX3" fmla="*/ 2341984 w 3685592"/>
                <a:gd name="connsiteY3" fmla="*/ 0 h 289249"/>
                <a:gd name="connsiteX4" fmla="*/ 3013788 w 3685592"/>
                <a:gd name="connsiteY4" fmla="*/ 289249 h 289249"/>
                <a:gd name="connsiteX5" fmla="*/ 3685592 w 3685592"/>
                <a:gd name="connsiteY5" fmla="*/ 9331 h 289249"/>
                <a:gd name="connsiteX0" fmla="*/ 0 w 3685592"/>
                <a:gd name="connsiteY0" fmla="*/ 186612 h 289249"/>
                <a:gd name="connsiteX1" fmla="*/ 697565 w 3685592"/>
                <a:gd name="connsiteY1" fmla="*/ 16633 h 289249"/>
                <a:gd name="connsiteX2" fmla="*/ 1483567 w 3685592"/>
                <a:gd name="connsiteY2" fmla="*/ 251927 h 289249"/>
                <a:gd name="connsiteX3" fmla="*/ 2341984 w 3685592"/>
                <a:gd name="connsiteY3" fmla="*/ 0 h 289249"/>
                <a:gd name="connsiteX4" fmla="*/ 3013788 w 3685592"/>
                <a:gd name="connsiteY4" fmla="*/ 289249 h 289249"/>
                <a:gd name="connsiteX5" fmla="*/ 3685592 w 3685592"/>
                <a:gd name="connsiteY5" fmla="*/ 9331 h 289249"/>
                <a:gd name="connsiteX0" fmla="*/ 0 w 3685592"/>
                <a:gd name="connsiteY0" fmla="*/ 177281 h 279918"/>
                <a:gd name="connsiteX1" fmla="*/ 697565 w 3685592"/>
                <a:gd name="connsiteY1" fmla="*/ 7302 h 279918"/>
                <a:gd name="connsiteX2" fmla="*/ 1483567 w 3685592"/>
                <a:gd name="connsiteY2" fmla="*/ 242596 h 279918"/>
                <a:gd name="connsiteX3" fmla="*/ 2281741 w 3685592"/>
                <a:gd name="connsiteY3" fmla="*/ 7302 h 279918"/>
                <a:gd name="connsiteX4" fmla="*/ 3013788 w 3685592"/>
                <a:gd name="connsiteY4" fmla="*/ 279918 h 279918"/>
                <a:gd name="connsiteX5" fmla="*/ 3685592 w 3685592"/>
                <a:gd name="connsiteY5" fmla="*/ 0 h 279918"/>
                <a:gd name="connsiteX0" fmla="*/ 0 w 3685592"/>
                <a:gd name="connsiteY0" fmla="*/ 177281 h 295333"/>
                <a:gd name="connsiteX1" fmla="*/ 697565 w 3685592"/>
                <a:gd name="connsiteY1" fmla="*/ 7302 h 295333"/>
                <a:gd name="connsiteX2" fmla="*/ 1483567 w 3685592"/>
                <a:gd name="connsiteY2" fmla="*/ 242596 h 295333"/>
                <a:gd name="connsiteX3" fmla="*/ 2281741 w 3685592"/>
                <a:gd name="connsiteY3" fmla="*/ 7302 h 295333"/>
                <a:gd name="connsiteX4" fmla="*/ 2857805 w 3685592"/>
                <a:gd name="connsiteY4" fmla="*/ 295333 h 295333"/>
                <a:gd name="connsiteX5" fmla="*/ 3685592 w 3685592"/>
                <a:gd name="connsiteY5" fmla="*/ 0 h 295333"/>
                <a:gd name="connsiteX0" fmla="*/ 0 w 3433869"/>
                <a:gd name="connsiteY0" fmla="*/ 169980 h 288032"/>
                <a:gd name="connsiteX1" fmla="*/ 697565 w 3433869"/>
                <a:gd name="connsiteY1" fmla="*/ 1 h 288032"/>
                <a:gd name="connsiteX2" fmla="*/ 1483567 w 3433869"/>
                <a:gd name="connsiteY2" fmla="*/ 235295 h 288032"/>
                <a:gd name="connsiteX3" fmla="*/ 2281741 w 3433869"/>
                <a:gd name="connsiteY3" fmla="*/ 1 h 288032"/>
                <a:gd name="connsiteX4" fmla="*/ 2857805 w 3433869"/>
                <a:gd name="connsiteY4" fmla="*/ 288032 h 288032"/>
                <a:gd name="connsiteX5" fmla="*/ 3433869 w 3433869"/>
                <a:gd name="connsiteY5" fmla="*/ 0 h 288032"/>
                <a:gd name="connsiteX0" fmla="*/ 0 w 3433869"/>
                <a:gd name="connsiteY0" fmla="*/ 169981 h 288033"/>
                <a:gd name="connsiteX1" fmla="*/ 697565 w 3433869"/>
                <a:gd name="connsiteY1" fmla="*/ 2 h 288033"/>
                <a:gd name="connsiteX2" fmla="*/ 1483567 w 3433869"/>
                <a:gd name="connsiteY2" fmla="*/ 235296 h 288033"/>
                <a:gd name="connsiteX3" fmla="*/ 2209734 w 3433869"/>
                <a:gd name="connsiteY3" fmla="*/ 0 h 288033"/>
                <a:gd name="connsiteX4" fmla="*/ 2857805 w 3433869"/>
                <a:gd name="connsiteY4" fmla="*/ 288033 h 288033"/>
                <a:gd name="connsiteX5" fmla="*/ 3433869 w 3433869"/>
                <a:gd name="connsiteY5" fmla="*/ 1 h 288033"/>
                <a:gd name="connsiteX0" fmla="*/ 0 w 3433869"/>
                <a:gd name="connsiteY0" fmla="*/ 169981 h 341378"/>
                <a:gd name="connsiteX1" fmla="*/ 697565 w 3433869"/>
                <a:gd name="connsiteY1" fmla="*/ 2 h 341378"/>
                <a:gd name="connsiteX2" fmla="*/ 1483567 w 3433869"/>
                <a:gd name="connsiteY2" fmla="*/ 235296 h 341378"/>
                <a:gd name="connsiteX3" fmla="*/ 2209734 w 3433869"/>
                <a:gd name="connsiteY3" fmla="*/ 0 h 341378"/>
                <a:gd name="connsiteX4" fmla="*/ 3024336 w 3433869"/>
                <a:gd name="connsiteY4" fmla="*/ 341378 h 341378"/>
                <a:gd name="connsiteX5" fmla="*/ 3433869 w 3433869"/>
                <a:gd name="connsiteY5" fmla="*/ 1 h 341378"/>
                <a:gd name="connsiteX0" fmla="*/ 0 w 3672408"/>
                <a:gd name="connsiteY0" fmla="*/ 169981 h 341378"/>
                <a:gd name="connsiteX1" fmla="*/ 697565 w 3672408"/>
                <a:gd name="connsiteY1" fmla="*/ 2 h 341378"/>
                <a:gd name="connsiteX2" fmla="*/ 1483567 w 3672408"/>
                <a:gd name="connsiteY2" fmla="*/ 235296 h 341378"/>
                <a:gd name="connsiteX3" fmla="*/ 2209734 w 3672408"/>
                <a:gd name="connsiteY3" fmla="*/ 0 h 341378"/>
                <a:gd name="connsiteX4" fmla="*/ 3024336 w 3672408"/>
                <a:gd name="connsiteY4" fmla="*/ 341378 h 341378"/>
                <a:gd name="connsiteX5" fmla="*/ 3672408 w 3672408"/>
                <a:gd name="connsiteY5" fmla="*/ 125353 h 341378"/>
                <a:gd name="connsiteX0" fmla="*/ 0 w 3744415"/>
                <a:gd name="connsiteY0" fmla="*/ 169981 h 341378"/>
                <a:gd name="connsiteX1" fmla="*/ 697565 w 3744415"/>
                <a:gd name="connsiteY1" fmla="*/ 2 h 341378"/>
                <a:gd name="connsiteX2" fmla="*/ 1483567 w 3744415"/>
                <a:gd name="connsiteY2" fmla="*/ 235296 h 341378"/>
                <a:gd name="connsiteX3" fmla="*/ 2209734 w 3744415"/>
                <a:gd name="connsiteY3" fmla="*/ 0 h 341378"/>
                <a:gd name="connsiteX4" fmla="*/ 3024336 w 3744415"/>
                <a:gd name="connsiteY4" fmla="*/ 341378 h 341378"/>
                <a:gd name="connsiteX5" fmla="*/ 3744415 w 3744415"/>
                <a:gd name="connsiteY5" fmla="*/ 125353 h 341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4415" h="341378">
                  <a:moveTo>
                    <a:pt x="0" y="169981"/>
                  </a:moveTo>
                  <a:lnTo>
                    <a:pt x="697565" y="2"/>
                  </a:lnTo>
                  <a:lnTo>
                    <a:pt x="1483567" y="235296"/>
                  </a:lnTo>
                  <a:lnTo>
                    <a:pt x="2209734" y="0"/>
                  </a:lnTo>
                  <a:lnTo>
                    <a:pt x="3024336" y="341378"/>
                  </a:lnTo>
                  <a:lnTo>
                    <a:pt x="3744415" y="125353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コネクタ 8"/>
            <p:cNvCxnSpPr>
              <a:stCxn id="6" idx="0"/>
            </p:cNvCxnSpPr>
            <p:nvPr/>
          </p:nvCxnSpPr>
          <p:spPr>
            <a:xfrm flipH="1">
              <a:off x="4788025" y="2446853"/>
              <a:ext cx="360040" cy="22782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flipH="1">
              <a:off x="5478700" y="2263337"/>
              <a:ext cx="360040" cy="22782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flipH="1">
              <a:off x="6256177" y="2496612"/>
              <a:ext cx="360040" cy="22782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6997559" y="2281999"/>
              <a:ext cx="360040" cy="22782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H="1">
              <a:off x="7829611" y="2599253"/>
              <a:ext cx="360040" cy="22782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>
              <a:off x="8513778" y="2400198"/>
              <a:ext cx="360040" cy="22782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円/楕円 15"/>
          <p:cNvSpPr/>
          <p:nvPr/>
        </p:nvSpPr>
        <p:spPr>
          <a:xfrm rot="20913003">
            <a:off x="384987" y="2947084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 rot="20913003">
            <a:off x="1042390" y="2756413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 rot="20913003">
            <a:off x="1825147" y="2947084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 rot="20913003">
            <a:off x="2545227" y="2731061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 rot="20913003">
            <a:off x="3409323" y="3091099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 rot="20913003">
            <a:off x="4057395" y="2947085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 rot="20913003">
            <a:off x="546718" y="1866964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 rot="20913003">
            <a:off x="1204121" y="1676293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 rot="20913003">
            <a:off x="1986878" y="1866964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 rot="20913003">
            <a:off x="2706958" y="1650941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 rot="20913003">
            <a:off x="3571054" y="2010979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 rot="20913003">
            <a:off x="4219126" y="1866965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 rot="20913003">
            <a:off x="240971" y="4099212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 rot="20913003">
            <a:off x="898374" y="3908541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 rot="20913003">
            <a:off x="1681131" y="4099212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 rot="20913003">
            <a:off x="2401211" y="3883189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 rot="20913003">
            <a:off x="3265307" y="4243227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 rot="20913003">
            <a:off x="3913379" y="4099213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1121758" y="3068960"/>
            <a:ext cx="864096" cy="216024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V="1">
            <a:off x="2019762" y="3026508"/>
            <a:ext cx="782056" cy="26686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1318732" y="2780928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</a:rPr>
              <a:t>277</a:t>
            </a:r>
            <a:endParaRPr kumimoji="1" lang="ja-JP" altLang="en-US" dirty="0">
              <a:solidFill>
                <a:srgbClr val="FF0000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144728" y="3203451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</a:rPr>
              <a:t>269</a:t>
            </a:r>
            <a:endParaRPr kumimoji="1" lang="ja-JP" altLang="en-US" dirty="0">
              <a:solidFill>
                <a:srgbClr val="FF0000"/>
              </a:solidFill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051" name="Picture 3" descr="C:\Documents and Settings\kazuma\デスクトップ\iband.gt70me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72816"/>
            <a:ext cx="4330700" cy="3187700"/>
          </a:xfrm>
          <a:prstGeom prst="rect">
            <a:avLst/>
          </a:prstGeom>
          <a:noFill/>
        </p:spPr>
      </p:pic>
      <p:sp>
        <p:nvSpPr>
          <p:cNvPr id="42" name="テキスト ボックス 41"/>
          <p:cNvSpPr txBox="1"/>
          <p:nvPr/>
        </p:nvSpPr>
        <p:spPr>
          <a:xfrm>
            <a:off x="4778499" y="4874493"/>
            <a:ext cx="4323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P明朝E" pitchFamily="18" charset="-128"/>
                <a:ea typeface="HGP明朝E" pitchFamily="18" charset="-128"/>
              </a:rPr>
              <a:t>R         </a:t>
            </a:r>
            <a:r>
              <a:rPr kumimoji="1" lang="en-US" altLang="ja-JP" sz="2400" dirty="0" smtClean="0">
                <a:latin typeface="Symbol" pitchFamily="18" charset="2"/>
                <a:ea typeface="HGP明朝E" pitchFamily="18" charset="-128"/>
              </a:rPr>
              <a:t>G</a:t>
            </a:r>
            <a:r>
              <a:rPr kumimoji="1" lang="en-US" altLang="ja-JP" sz="2400" dirty="0" smtClean="0">
                <a:latin typeface="HGP明朝E" pitchFamily="18" charset="-128"/>
                <a:ea typeface="HGP明朝E" pitchFamily="18" charset="-128"/>
              </a:rPr>
              <a:t>       X       M       </a:t>
            </a:r>
            <a:r>
              <a:rPr kumimoji="1" lang="en-US" altLang="ja-JP" sz="2400" dirty="0" smtClean="0">
                <a:latin typeface="Symbol" pitchFamily="18" charset="2"/>
                <a:ea typeface="HGP明朝E" pitchFamily="18" charset="-128"/>
              </a:rPr>
              <a:t> G</a:t>
            </a:r>
            <a:endParaRPr kumimoji="1" lang="ja-JP" altLang="en-US" sz="2400" dirty="0">
              <a:latin typeface="Symbol" pitchFamily="18" charset="2"/>
              <a:ea typeface="HGP明朝E" pitchFamily="18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0" y="0"/>
            <a:ext cx="2148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  <a:cs typeface="Times New Roman" pitchFamily="18" charset="0"/>
              </a:rPr>
              <a:t>Transfer I </a:t>
            </a:r>
            <a:endParaRPr kumimoji="1" lang="ja-JP" altLang="en-US" sz="3200" dirty="0">
              <a:solidFill>
                <a:srgbClr val="0000FF"/>
              </a:solidFill>
              <a:latin typeface="HGP明朝E" pitchFamily="18" charset="-128"/>
              <a:ea typeface="HGP明朝E" pitchFamily="18" charset="-128"/>
              <a:cs typeface="Times New Roman" pitchFamily="18" charset="0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987824" y="1196752"/>
            <a:ext cx="1507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P明朝E" pitchFamily="18" charset="-128"/>
                <a:ea typeface="HGP明朝E" pitchFamily="18" charset="-128"/>
              </a:rPr>
              <a:t>Unit: </a:t>
            </a:r>
            <a:r>
              <a:rPr kumimoji="1" lang="en-US" altLang="ja-JP" sz="2400" dirty="0" err="1" smtClean="0">
                <a:latin typeface="HGP明朝E" pitchFamily="18" charset="-128"/>
                <a:ea typeface="HGP明朝E" pitchFamily="18" charset="-128"/>
              </a:rPr>
              <a:t>meV</a:t>
            </a:r>
            <a:endParaRPr kumimoji="1" lang="ja-JP" altLang="en-US" sz="2400" dirty="0"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819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33"/>
          <p:cNvGrpSpPr/>
          <p:nvPr/>
        </p:nvGrpSpPr>
        <p:grpSpPr>
          <a:xfrm>
            <a:off x="323529" y="1975305"/>
            <a:ext cx="4104455" cy="2614207"/>
            <a:chOff x="4788025" y="2263337"/>
            <a:chExt cx="4104455" cy="2614207"/>
          </a:xfrm>
        </p:grpSpPr>
        <p:sp>
          <p:nvSpPr>
            <p:cNvPr id="5" name="フリーフォーム 4"/>
            <p:cNvSpPr/>
            <p:nvPr/>
          </p:nvSpPr>
          <p:spPr>
            <a:xfrm>
              <a:off x="4963885" y="3356991"/>
              <a:ext cx="3712571" cy="360041"/>
            </a:xfrm>
            <a:custGeom>
              <a:avLst/>
              <a:gdLst>
                <a:gd name="connsiteX0" fmla="*/ 0 w 3685592"/>
                <a:gd name="connsiteY0" fmla="*/ 186612 h 289249"/>
                <a:gd name="connsiteX1" fmla="*/ 737118 w 3685592"/>
                <a:gd name="connsiteY1" fmla="*/ 9331 h 289249"/>
                <a:gd name="connsiteX2" fmla="*/ 1483567 w 3685592"/>
                <a:gd name="connsiteY2" fmla="*/ 251927 h 289249"/>
                <a:gd name="connsiteX3" fmla="*/ 2341984 w 3685592"/>
                <a:gd name="connsiteY3" fmla="*/ 0 h 289249"/>
                <a:gd name="connsiteX4" fmla="*/ 3013788 w 3685592"/>
                <a:gd name="connsiteY4" fmla="*/ 289249 h 289249"/>
                <a:gd name="connsiteX5" fmla="*/ 3685592 w 3685592"/>
                <a:gd name="connsiteY5" fmla="*/ 9331 h 289249"/>
                <a:gd name="connsiteX0" fmla="*/ 0 w 3685592"/>
                <a:gd name="connsiteY0" fmla="*/ 186612 h 289249"/>
                <a:gd name="connsiteX1" fmla="*/ 697565 w 3685592"/>
                <a:gd name="connsiteY1" fmla="*/ 16633 h 289249"/>
                <a:gd name="connsiteX2" fmla="*/ 1483567 w 3685592"/>
                <a:gd name="connsiteY2" fmla="*/ 251927 h 289249"/>
                <a:gd name="connsiteX3" fmla="*/ 2341984 w 3685592"/>
                <a:gd name="connsiteY3" fmla="*/ 0 h 289249"/>
                <a:gd name="connsiteX4" fmla="*/ 3013788 w 3685592"/>
                <a:gd name="connsiteY4" fmla="*/ 289249 h 289249"/>
                <a:gd name="connsiteX5" fmla="*/ 3685592 w 3685592"/>
                <a:gd name="connsiteY5" fmla="*/ 9331 h 289249"/>
                <a:gd name="connsiteX0" fmla="*/ 0 w 3685592"/>
                <a:gd name="connsiteY0" fmla="*/ 177281 h 279918"/>
                <a:gd name="connsiteX1" fmla="*/ 697565 w 3685592"/>
                <a:gd name="connsiteY1" fmla="*/ 7302 h 279918"/>
                <a:gd name="connsiteX2" fmla="*/ 1483567 w 3685592"/>
                <a:gd name="connsiteY2" fmla="*/ 242596 h 279918"/>
                <a:gd name="connsiteX3" fmla="*/ 2281741 w 3685592"/>
                <a:gd name="connsiteY3" fmla="*/ 7302 h 279918"/>
                <a:gd name="connsiteX4" fmla="*/ 3013788 w 3685592"/>
                <a:gd name="connsiteY4" fmla="*/ 279918 h 279918"/>
                <a:gd name="connsiteX5" fmla="*/ 3685592 w 3685592"/>
                <a:gd name="connsiteY5" fmla="*/ 0 h 279918"/>
                <a:gd name="connsiteX0" fmla="*/ 0 w 3685592"/>
                <a:gd name="connsiteY0" fmla="*/ 177281 h 295333"/>
                <a:gd name="connsiteX1" fmla="*/ 697565 w 3685592"/>
                <a:gd name="connsiteY1" fmla="*/ 7302 h 295333"/>
                <a:gd name="connsiteX2" fmla="*/ 1483567 w 3685592"/>
                <a:gd name="connsiteY2" fmla="*/ 242596 h 295333"/>
                <a:gd name="connsiteX3" fmla="*/ 2281741 w 3685592"/>
                <a:gd name="connsiteY3" fmla="*/ 7302 h 295333"/>
                <a:gd name="connsiteX4" fmla="*/ 2857805 w 3685592"/>
                <a:gd name="connsiteY4" fmla="*/ 295333 h 295333"/>
                <a:gd name="connsiteX5" fmla="*/ 3685592 w 3685592"/>
                <a:gd name="connsiteY5" fmla="*/ 0 h 295333"/>
                <a:gd name="connsiteX0" fmla="*/ 0 w 3433869"/>
                <a:gd name="connsiteY0" fmla="*/ 169980 h 288032"/>
                <a:gd name="connsiteX1" fmla="*/ 697565 w 3433869"/>
                <a:gd name="connsiteY1" fmla="*/ 1 h 288032"/>
                <a:gd name="connsiteX2" fmla="*/ 1483567 w 3433869"/>
                <a:gd name="connsiteY2" fmla="*/ 235295 h 288032"/>
                <a:gd name="connsiteX3" fmla="*/ 2281741 w 3433869"/>
                <a:gd name="connsiteY3" fmla="*/ 1 h 288032"/>
                <a:gd name="connsiteX4" fmla="*/ 2857805 w 3433869"/>
                <a:gd name="connsiteY4" fmla="*/ 288032 h 288032"/>
                <a:gd name="connsiteX5" fmla="*/ 3433869 w 3433869"/>
                <a:gd name="connsiteY5" fmla="*/ 0 h 288032"/>
                <a:gd name="connsiteX0" fmla="*/ 0 w 3433869"/>
                <a:gd name="connsiteY0" fmla="*/ 169981 h 288033"/>
                <a:gd name="connsiteX1" fmla="*/ 697565 w 3433869"/>
                <a:gd name="connsiteY1" fmla="*/ 2 h 288033"/>
                <a:gd name="connsiteX2" fmla="*/ 1483567 w 3433869"/>
                <a:gd name="connsiteY2" fmla="*/ 235296 h 288033"/>
                <a:gd name="connsiteX3" fmla="*/ 2209734 w 3433869"/>
                <a:gd name="connsiteY3" fmla="*/ 0 h 288033"/>
                <a:gd name="connsiteX4" fmla="*/ 2857805 w 3433869"/>
                <a:gd name="connsiteY4" fmla="*/ 288033 h 288033"/>
                <a:gd name="connsiteX5" fmla="*/ 3433869 w 3433869"/>
                <a:gd name="connsiteY5" fmla="*/ 1 h 288033"/>
                <a:gd name="connsiteX0" fmla="*/ 0 w 3433869"/>
                <a:gd name="connsiteY0" fmla="*/ 169981 h 360041"/>
                <a:gd name="connsiteX1" fmla="*/ 697565 w 3433869"/>
                <a:gd name="connsiteY1" fmla="*/ 2 h 360041"/>
                <a:gd name="connsiteX2" fmla="*/ 1483567 w 3433869"/>
                <a:gd name="connsiteY2" fmla="*/ 235296 h 360041"/>
                <a:gd name="connsiteX3" fmla="*/ 2209734 w 3433869"/>
                <a:gd name="connsiteY3" fmla="*/ 0 h 360041"/>
                <a:gd name="connsiteX4" fmla="*/ 2992491 w 3433869"/>
                <a:gd name="connsiteY4" fmla="*/ 360041 h 360041"/>
                <a:gd name="connsiteX5" fmla="*/ 3433869 w 3433869"/>
                <a:gd name="connsiteY5" fmla="*/ 1 h 360041"/>
                <a:gd name="connsiteX0" fmla="*/ 0 w 3433869"/>
                <a:gd name="connsiteY0" fmla="*/ 169981 h 360041"/>
                <a:gd name="connsiteX1" fmla="*/ 697565 w 3433869"/>
                <a:gd name="connsiteY1" fmla="*/ 2 h 360041"/>
                <a:gd name="connsiteX2" fmla="*/ 1483567 w 3433869"/>
                <a:gd name="connsiteY2" fmla="*/ 235296 h 360041"/>
                <a:gd name="connsiteX3" fmla="*/ 2209734 w 3433869"/>
                <a:gd name="connsiteY3" fmla="*/ 0 h 360041"/>
                <a:gd name="connsiteX4" fmla="*/ 3064499 w 3433869"/>
                <a:gd name="connsiteY4" fmla="*/ 360041 h 360041"/>
                <a:gd name="connsiteX5" fmla="*/ 3433869 w 3433869"/>
                <a:gd name="connsiteY5" fmla="*/ 1 h 360041"/>
                <a:gd name="connsiteX0" fmla="*/ 0 w 3640563"/>
                <a:gd name="connsiteY0" fmla="*/ 169981 h 360041"/>
                <a:gd name="connsiteX1" fmla="*/ 697565 w 3640563"/>
                <a:gd name="connsiteY1" fmla="*/ 2 h 360041"/>
                <a:gd name="connsiteX2" fmla="*/ 1483567 w 3640563"/>
                <a:gd name="connsiteY2" fmla="*/ 235296 h 360041"/>
                <a:gd name="connsiteX3" fmla="*/ 2209734 w 3640563"/>
                <a:gd name="connsiteY3" fmla="*/ 0 h 360041"/>
                <a:gd name="connsiteX4" fmla="*/ 3064499 w 3640563"/>
                <a:gd name="connsiteY4" fmla="*/ 360041 h 360041"/>
                <a:gd name="connsiteX5" fmla="*/ 3640563 w 3640563"/>
                <a:gd name="connsiteY5" fmla="*/ 144017 h 360041"/>
                <a:gd name="connsiteX0" fmla="*/ 0 w 3712571"/>
                <a:gd name="connsiteY0" fmla="*/ 169981 h 360041"/>
                <a:gd name="connsiteX1" fmla="*/ 697565 w 3712571"/>
                <a:gd name="connsiteY1" fmla="*/ 2 h 360041"/>
                <a:gd name="connsiteX2" fmla="*/ 1483567 w 3712571"/>
                <a:gd name="connsiteY2" fmla="*/ 235296 h 360041"/>
                <a:gd name="connsiteX3" fmla="*/ 2209734 w 3712571"/>
                <a:gd name="connsiteY3" fmla="*/ 0 h 360041"/>
                <a:gd name="connsiteX4" fmla="*/ 3064499 w 3712571"/>
                <a:gd name="connsiteY4" fmla="*/ 360041 h 360041"/>
                <a:gd name="connsiteX5" fmla="*/ 3712571 w 3712571"/>
                <a:gd name="connsiteY5" fmla="*/ 144017 h 36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2571" h="360041">
                  <a:moveTo>
                    <a:pt x="0" y="169981"/>
                  </a:moveTo>
                  <a:lnTo>
                    <a:pt x="697565" y="2"/>
                  </a:lnTo>
                  <a:lnTo>
                    <a:pt x="1483567" y="235296"/>
                  </a:lnTo>
                  <a:lnTo>
                    <a:pt x="2209734" y="0"/>
                  </a:lnTo>
                  <a:lnTo>
                    <a:pt x="3064499" y="360041"/>
                  </a:lnTo>
                  <a:lnTo>
                    <a:pt x="3712571" y="144017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/>
            <p:cNvSpPr/>
            <p:nvPr/>
          </p:nvSpPr>
          <p:spPr>
            <a:xfrm>
              <a:off x="5148065" y="2276872"/>
              <a:ext cx="3744415" cy="360039"/>
            </a:xfrm>
            <a:custGeom>
              <a:avLst/>
              <a:gdLst>
                <a:gd name="connsiteX0" fmla="*/ 0 w 3685592"/>
                <a:gd name="connsiteY0" fmla="*/ 186612 h 289249"/>
                <a:gd name="connsiteX1" fmla="*/ 737118 w 3685592"/>
                <a:gd name="connsiteY1" fmla="*/ 9331 h 289249"/>
                <a:gd name="connsiteX2" fmla="*/ 1483567 w 3685592"/>
                <a:gd name="connsiteY2" fmla="*/ 251927 h 289249"/>
                <a:gd name="connsiteX3" fmla="*/ 2341984 w 3685592"/>
                <a:gd name="connsiteY3" fmla="*/ 0 h 289249"/>
                <a:gd name="connsiteX4" fmla="*/ 3013788 w 3685592"/>
                <a:gd name="connsiteY4" fmla="*/ 289249 h 289249"/>
                <a:gd name="connsiteX5" fmla="*/ 3685592 w 3685592"/>
                <a:gd name="connsiteY5" fmla="*/ 9331 h 289249"/>
                <a:gd name="connsiteX0" fmla="*/ 0 w 3685592"/>
                <a:gd name="connsiteY0" fmla="*/ 186612 h 289249"/>
                <a:gd name="connsiteX1" fmla="*/ 697565 w 3685592"/>
                <a:gd name="connsiteY1" fmla="*/ 16633 h 289249"/>
                <a:gd name="connsiteX2" fmla="*/ 1483567 w 3685592"/>
                <a:gd name="connsiteY2" fmla="*/ 251927 h 289249"/>
                <a:gd name="connsiteX3" fmla="*/ 2341984 w 3685592"/>
                <a:gd name="connsiteY3" fmla="*/ 0 h 289249"/>
                <a:gd name="connsiteX4" fmla="*/ 3013788 w 3685592"/>
                <a:gd name="connsiteY4" fmla="*/ 289249 h 289249"/>
                <a:gd name="connsiteX5" fmla="*/ 3685592 w 3685592"/>
                <a:gd name="connsiteY5" fmla="*/ 9331 h 289249"/>
                <a:gd name="connsiteX0" fmla="*/ 0 w 3685592"/>
                <a:gd name="connsiteY0" fmla="*/ 177281 h 279918"/>
                <a:gd name="connsiteX1" fmla="*/ 697565 w 3685592"/>
                <a:gd name="connsiteY1" fmla="*/ 7302 h 279918"/>
                <a:gd name="connsiteX2" fmla="*/ 1483567 w 3685592"/>
                <a:gd name="connsiteY2" fmla="*/ 242596 h 279918"/>
                <a:gd name="connsiteX3" fmla="*/ 2281741 w 3685592"/>
                <a:gd name="connsiteY3" fmla="*/ 7302 h 279918"/>
                <a:gd name="connsiteX4" fmla="*/ 3013788 w 3685592"/>
                <a:gd name="connsiteY4" fmla="*/ 279918 h 279918"/>
                <a:gd name="connsiteX5" fmla="*/ 3685592 w 3685592"/>
                <a:gd name="connsiteY5" fmla="*/ 0 h 279918"/>
                <a:gd name="connsiteX0" fmla="*/ 0 w 3685592"/>
                <a:gd name="connsiteY0" fmla="*/ 177281 h 295333"/>
                <a:gd name="connsiteX1" fmla="*/ 697565 w 3685592"/>
                <a:gd name="connsiteY1" fmla="*/ 7302 h 295333"/>
                <a:gd name="connsiteX2" fmla="*/ 1483567 w 3685592"/>
                <a:gd name="connsiteY2" fmla="*/ 242596 h 295333"/>
                <a:gd name="connsiteX3" fmla="*/ 2281741 w 3685592"/>
                <a:gd name="connsiteY3" fmla="*/ 7302 h 295333"/>
                <a:gd name="connsiteX4" fmla="*/ 2857805 w 3685592"/>
                <a:gd name="connsiteY4" fmla="*/ 295333 h 295333"/>
                <a:gd name="connsiteX5" fmla="*/ 3685592 w 3685592"/>
                <a:gd name="connsiteY5" fmla="*/ 0 h 295333"/>
                <a:gd name="connsiteX0" fmla="*/ 0 w 3433869"/>
                <a:gd name="connsiteY0" fmla="*/ 169980 h 288032"/>
                <a:gd name="connsiteX1" fmla="*/ 697565 w 3433869"/>
                <a:gd name="connsiteY1" fmla="*/ 1 h 288032"/>
                <a:gd name="connsiteX2" fmla="*/ 1483567 w 3433869"/>
                <a:gd name="connsiteY2" fmla="*/ 235295 h 288032"/>
                <a:gd name="connsiteX3" fmla="*/ 2281741 w 3433869"/>
                <a:gd name="connsiteY3" fmla="*/ 1 h 288032"/>
                <a:gd name="connsiteX4" fmla="*/ 2857805 w 3433869"/>
                <a:gd name="connsiteY4" fmla="*/ 288032 h 288032"/>
                <a:gd name="connsiteX5" fmla="*/ 3433869 w 3433869"/>
                <a:gd name="connsiteY5" fmla="*/ 0 h 288032"/>
                <a:gd name="connsiteX0" fmla="*/ 0 w 3433869"/>
                <a:gd name="connsiteY0" fmla="*/ 169981 h 288033"/>
                <a:gd name="connsiteX1" fmla="*/ 697565 w 3433869"/>
                <a:gd name="connsiteY1" fmla="*/ 2 h 288033"/>
                <a:gd name="connsiteX2" fmla="*/ 1483567 w 3433869"/>
                <a:gd name="connsiteY2" fmla="*/ 235296 h 288033"/>
                <a:gd name="connsiteX3" fmla="*/ 2209734 w 3433869"/>
                <a:gd name="connsiteY3" fmla="*/ 0 h 288033"/>
                <a:gd name="connsiteX4" fmla="*/ 2857805 w 3433869"/>
                <a:gd name="connsiteY4" fmla="*/ 288033 h 288033"/>
                <a:gd name="connsiteX5" fmla="*/ 3433869 w 3433869"/>
                <a:gd name="connsiteY5" fmla="*/ 1 h 288033"/>
                <a:gd name="connsiteX0" fmla="*/ 0 w 3433869"/>
                <a:gd name="connsiteY0" fmla="*/ 169981 h 360040"/>
                <a:gd name="connsiteX1" fmla="*/ 697565 w 3433869"/>
                <a:gd name="connsiteY1" fmla="*/ 2 h 360040"/>
                <a:gd name="connsiteX2" fmla="*/ 1483567 w 3433869"/>
                <a:gd name="connsiteY2" fmla="*/ 235296 h 360040"/>
                <a:gd name="connsiteX3" fmla="*/ 2209734 w 3433869"/>
                <a:gd name="connsiteY3" fmla="*/ 0 h 360040"/>
                <a:gd name="connsiteX4" fmla="*/ 2952328 w 3433869"/>
                <a:gd name="connsiteY4" fmla="*/ 360040 h 360040"/>
                <a:gd name="connsiteX5" fmla="*/ 3433869 w 3433869"/>
                <a:gd name="connsiteY5" fmla="*/ 1 h 360040"/>
                <a:gd name="connsiteX0" fmla="*/ 0 w 3433869"/>
                <a:gd name="connsiteY0" fmla="*/ 169981 h 360039"/>
                <a:gd name="connsiteX1" fmla="*/ 697565 w 3433869"/>
                <a:gd name="connsiteY1" fmla="*/ 2 h 360039"/>
                <a:gd name="connsiteX2" fmla="*/ 1483567 w 3433869"/>
                <a:gd name="connsiteY2" fmla="*/ 235296 h 360039"/>
                <a:gd name="connsiteX3" fmla="*/ 2209734 w 3433869"/>
                <a:gd name="connsiteY3" fmla="*/ 0 h 360039"/>
                <a:gd name="connsiteX4" fmla="*/ 3024336 w 3433869"/>
                <a:gd name="connsiteY4" fmla="*/ 360039 h 360039"/>
                <a:gd name="connsiteX5" fmla="*/ 3433869 w 3433869"/>
                <a:gd name="connsiteY5" fmla="*/ 1 h 360039"/>
                <a:gd name="connsiteX0" fmla="*/ 0 w 3456384"/>
                <a:gd name="connsiteY0" fmla="*/ 169981 h 360039"/>
                <a:gd name="connsiteX1" fmla="*/ 697565 w 3456384"/>
                <a:gd name="connsiteY1" fmla="*/ 2 h 360039"/>
                <a:gd name="connsiteX2" fmla="*/ 1483567 w 3456384"/>
                <a:gd name="connsiteY2" fmla="*/ 235296 h 360039"/>
                <a:gd name="connsiteX3" fmla="*/ 2209734 w 3456384"/>
                <a:gd name="connsiteY3" fmla="*/ 0 h 360039"/>
                <a:gd name="connsiteX4" fmla="*/ 3024336 w 3456384"/>
                <a:gd name="connsiteY4" fmla="*/ 360039 h 360039"/>
                <a:gd name="connsiteX5" fmla="*/ 3456384 w 3456384"/>
                <a:gd name="connsiteY5" fmla="*/ 144016 h 360039"/>
                <a:gd name="connsiteX0" fmla="*/ 0 w 3672407"/>
                <a:gd name="connsiteY0" fmla="*/ 169981 h 360039"/>
                <a:gd name="connsiteX1" fmla="*/ 697565 w 3672407"/>
                <a:gd name="connsiteY1" fmla="*/ 2 h 360039"/>
                <a:gd name="connsiteX2" fmla="*/ 1483567 w 3672407"/>
                <a:gd name="connsiteY2" fmla="*/ 235296 h 360039"/>
                <a:gd name="connsiteX3" fmla="*/ 2209734 w 3672407"/>
                <a:gd name="connsiteY3" fmla="*/ 0 h 360039"/>
                <a:gd name="connsiteX4" fmla="*/ 3024336 w 3672407"/>
                <a:gd name="connsiteY4" fmla="*/ 360039 h 360039"/>
                <a:gd name="connsiteX5" fmla="*/ 3672407 w 3672407"/>
                <a:gd name="connsiteY5" fmla="*/ 144016 h 360039"/>
                <a:gd name="connsiteX0" fmla="*/ 0 w 3744415"/>
                <a:gd name="connsiteY0" fmla="*/ 169981 h 360039"/>
                <a:gd name="connsiteX1" fmla="*/ 697565 w 3744415"/>
                <a:gd name="connsiteY1" fmla="*/ 2 h 360039"/>
                <a:gd name="connsiteX2" fmla="*/ 1483567 w 3744415"/>
                <a:gd name="connsiteY2" fmla="*/ 235296 h 360039"/>
                <a:gd name="connsiteX3" fmla="*/ 2209734 w 3744415"/>
                <a:gd name="connsiteY3" fmla="*/ 0 h 360039"/>
                <a:gd name="connsiteX4" fmla="*/ 3024336 w 3744415"/>
                <a:gd name="connsiteY4" fmla="*/ 360039 h 360039"/>
                <a:gd name="connsiteX5" fmla="*/ 3744415 w 3744415"/>
                <a:gd name="connsiteY5" fmla="*/ 144016 h 36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4415" h="360039">
                  <a:moveTo>
                    <a:pt x="0" y="169981"/>
                  </a:moveTo>
                  <a:lnTo>
                    <a:pt x="697565" y="2"/>
                  </a:lnTo>
                  <a:lnTo>
                    <a:pt x="1483567" y="235296"/>
                  </a:lnTo>
                  <a:lnTo>
                    <a:pt x="2209734" y="0"/>
                  </a:lnTo>
                  <a:lnTo>
                    <a:pt x="3024336" y="360039"/>
                  </a:lnTo>
                  <a:lnTo>
                    <a:pt x="3744415" y="144016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/>
            <p:cNvSpPr/>
            <p:nvPr/>
          </p:nvSpPr>
          <p:spPr>
            <a:xfrm>
              <a:off x="4788025" y="4527783"/>
              <a:ext cx="3744415" cy="341378"/>
            </a:xfrm>
            <a:custGeom>
              <a:avLst/>
              <a:gdLst>
                <a:gd name="connsiteX0" fmla="*/ 0 w 3685592"/>
                <a:gd name="connsiteY0" fmla="*/ 186612 h 289249"/>
                <a:gd name="connsiteX1" fmla="*/ 737118 w 3685592"/>
                <a:gd name="connsiteY1" fmla="*/ 9331 h 289249"/>
                <a:gd name="connsiteX2" fmla="*/ 1483567 w 3685592"/>
                <a:gd name="connsiteY2" fmla="*/ 251927 h 289249"/>
                <a:gd name="connsiteX3" fmla="*/ 2341984 w 3685592"/>
                <a:gd name="connsiteY3" fmla="*/ 0 h 289249"/>
                <a:gd name="connsiteX4" fmla="*/ 3013788 w 3685592"/>
                <a:gd name="connsiteY4" fmla="*/ 289249 h 289249"/>
                <a:gd name="connsiteX5" fmla="*/ 3685592 w 3685592"/>
                <a:gd name="connsiteY5" fmla="*/ 9331 h 289249"/>
                <a:gd name="connsiteX0" fmla="*/ 0 w 3685592"/>
                <a:gd name="connsiteY0" fmla="*/ 186612 h 289249"/>
                <a:gd name="connsiteX1" fmla="*/ 697565 w 3685592"/>
                <a:gd name="connsiteY1" fmla="*/ 16633 h 289249"/>
                <a:gd name="connsiteX2" fmla="*/ 1483567 w 3685592"/>
                <a:gd name="connsiteY2" fmla="*/ 251927 h 289249"/>
                <a:gd name="connsiteX3" fmla="*/ 2341984 w 3685592"/>
                <a:gd name="connsiteY3" fmla="*/ 0 h 289249"/>
                <a:gd name="connsiteX4" fmla="*/ 3013788 w 3685592"/>
                <a:gd name="connsiteY4" fmla="*/ 289249 h 289249"/>
                <a:gd name="connsiteX5" fmla="*/ 3685592 w 3685592"/>
                <a:gd name="connsiteY5" fmla="*/ 9331 h 289249"/>
                <a:gd name="connsiteX0" fmla="*/ 0 w 3685592"/>
                <a:gd name="connsiteY0" fmla="*/ 177281 h 279918"/>
                <a:gd name="connsiteX1" fmla="*/ 697565 w 3685592"/>
                <a:gd name="connsiteY1" fmla="*/ 7302 h 279918"/>
                <a:gd name="connsiteX2" fmla="*/ 1483567 w 3685592"/>
                <a:gd name="connsiteY2" fmla="*/ 242596 h 279918"/>
                <a:gd name="connsiteX3" fmla="*/ 2281741 w 3685592"/>
                <a:gd name="connsiteY3" fmla="*/ 7302 h 279918"/>
                <a:gd name="connsiteX4" fmla="*/ 3013788 w 3685592"/>
                <a:gd name="connsiteY4" fmla="*/ 279918 h 279918"/>
                <a:gd name="connsiteX5" fmla="*/ 3685592 w 3685592"/>
                <a:gd name="connsiteY5" fmla="*/ 0 h 279918"/>
                <a:gd name="connsiteX0" fmla="*/ 0 w 3685592"/>
                <a:gd name="connsiteY0" fmla="*/ 177281 h 295333"/>
                <a:gd name="connsiteX1" fmla="*/ 697565 w 3685592"/>
                <a:gd name="connsiteY1" fmla="*/ 7302 h 295333"/>
                <a:gd name="connsiteX2" fmla="*/ 1483567 w 3685592"/>
                <a:gd name="connsiteY2" fmla="*/ 242596 h 295333"/>
                <a:gd name="connsiteX3" fmla="*/ 2281741 w 3685592"/>
                <a:gd name="connsiteY3" fmla="*/ 7302 h 295333"/>
                <a:gd name="connsiteX4" fmla="*/ 2857805 w 3685592"/>
                <a:gd name="connsiteY4" fmla="*/ 295333 h 295333"/>
                <a:gd name="connsiteX5" fmla="*/ 3685592 w 3685592"/>
                <a:gd name="connsiteY5" fmla="*/ 0 h 295333"/>
                <a:gd name="connsiteX0" fmla="*/ 0 w 3433869"/>
                <a:gd name="connsiteY0" fmla="*/ 169980 h 288032"/>
                <a:gd name="connsiteX1" fmla="*/ 697565 w 3433869"/>
                <a:gd name="connsiteY1" fmla="*/ 1 h 288032"/>
                <a:gd name="connsiteX2" fmla="*/ 1483567 w 3433869"/>
                <a:gd name="connsiteY2" fmla="*/ 235295 h 288032"/>
                <a:gd name="connsiteX3" fmla="*/ 2281741 w 3433869"/>
                <a:gd name="connsiteY3" fmla="*/ 1 h 288032"/>
                <a:gd name="connsiteX4" fmla="*/ 2857805 w 3433869"/>
                <a:gd name="connsiteY4" fmla="*/ 288032 h 288032"/>
                <a:gd name="connsiteX5" fmla="*/ 3433869 w 3433869"/>
                <a:gd name="connsiteY5" fmla="*/ 0 h 288032"/>
                <a:gd name="connsiteX0" fmla="*/ 0 w 3433869"/>
                <a:gd name="connsiteY0" fmla="*/ 169981 h 288033"/>
                <a:gd name="connsiteX1" fmla="*/ 697565 w 3433869"/>
                <a:gd name="connsiteY1" fmla="*/ 2 h 288033"/>
                <a:gd name="connsiteX2" fmla="*/ 1483567 w 3433869"/>
                <a:gd name="connsiteY2" fmla="*/ 235296 h 288033"/>
                <a:gd name="connsiteX3" fmla="*/ 2209734 w 3433869"/>
                <a:gd name="connsiteY3" fmla="*/ 0 h 288033"/>
                <a:gd name="connsiteX4" fmla="*/ 2857805 w 3433869"/>
                <a:gd name="connsiteY4" fmla="*/ 288033 h 288033"/>
                <a:gd name="connsiteX5" fmla="*/ 3433869 w 3433869"/>
                <a:gd name="connsiteY5" fmla="*/ 1 h 288033"/>
                <a:gd name="connsiteX0" fmla="*/ 0 w 3433869"/>
                <a:gd name="connsiteY0" fmla="*/ 169981 h 341378"/>
                <a:gd name="connsiteX1" fmla="*/ 697565 w 3433869"/>
                <a:gd name="connsiteY1" fmla="*/ 2 h 341378"/>
                <a:gd name="connsiteX2" fmla="*/ 1483567 w 3433869"/>
                <a:gd name="connsiteY2" fmla="*/ 235296 h 341378"/>
                <a:gd name="connsiteX3" fmla="*/ 2209734 w 3433869"/>
                <a:gd name="connsiteY3" fmla="*/ 0 h 341378"/>
                <a:gd name="connsiteX4" fmla="*/ 3024336 w 3433869"/>
                <a:gd name="connsiteY4" fmla="*/ 341378 h 341378"/>
                <a:gd name="connsiteX5" fmla="*/ 3433869 w 3433869"/>
                <a:gd name="connsiteY5" fmla="*/ 1 h 341378"/>
                <a:gd name="connsiteX0" fmla="*/ 0 w 3672408"/>
                <a:gd name="connsiteY0" fmla="*/ 169981 h 341378"/>
                <a:gd name="connsiteX1" fmla="*/ 697565 w 3672408"/>
                <a:gd name="connsiteY1" fmla="*/ 2 h 341378"/>
                <a:gd name="connsiteX2" fmla="*/ 1483567 w 3672408"/>
                <a:gd name="connsiteY2" fmla="*/ 235296 h 341378"/>
                <a:gd name="connsiteX3" fmla="*/ 2209734 w 3672408"/>
                <a:gd name="connsiteY3" fmla="*/ 0 h 341378"/>
                <a:gd name="connsiteX4" fmla="*/ 3024336 w 3672408"/>
                <a:gd name="connsiteY4" fmla="*/ 341378 h 341378"/>
                <a:gd name="connsiteX5" fmla="*/ 3672408 w 3672408"/>
                <a:gd name="connsiteY5" fmla="*/ 125353 h 341378"/>
                <a:gd name="connsiteX0" fmla="*/ 0 w 3744415"/>
                <a:gd name="connsiteY0" fmla="*/ 169981 h 341378"/>
                <a:gd name="connsiteX1" fmla="*/ 697565 w 3744415"/>
                <a:gd name="connsiteY1" fmla="*/ 2 h 341378"/>
                <a:gd name="connsiteX2" fmla="*/ 1483567 w 3744415"/>
                <a:gd name="connsiteY2" fmla="*/ 235296 h 341378"/>
                <a:gd name="connsiteX3" fmla="*/ 2209734 w 3744415"/>
                <a:gd name="connsiteY3" fmla="*/ 0 h 341378"/>
                <a:gd name="connsiteX4" fmla="*/ 3024336 w 3744415"/>
                <a:gd name="connsiteY4" fmla="*/ 341378 h 341378"/>
                <a:gd name="connsiteX5" fmla="*/ 3744415 w 3744415"/>
                <a:gd name="connsiteY5" fmla="*/ 125353 h 341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4415" h="341378">
                  <a:moveTo>
                    <a:pt x="0" y="169981"/>
                  </a:moveTo>
                  <a:lnTo>
                    <a:pt x="697565" y="2"/>
                  </a:lnTo>
                  <a:lnTo>
                    <a:pt x="1483567" y="235296"/>
                  </a:lnTo>
                  <a:lnTo>
                    <a:pt x="2209734" y="0"/>
                  </a:lnTo>
                  <a:lnTo>
                    <a:pt x="3024336" y="341378"/>
                  </a:lnTo>
                  <a:lnTo>
                    <a:pt x="3744415" y="125353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コネクタ 8"/>
            <p:cNvCxnSpPr>
              <a:stCxn id="6" idx="0"/>
            </p:cNvCxnSpPr>
            <p:nvPr/>
          </p:nvCxnSpPr>
          <p:spPr>
            <a:xfrm flipH="1">
              <a:off x="4788025" y="2446853"/>
              <a:ext cx="360040" cy="22782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flipH="1">
              <a:off x="5478700" y="2263337"/>
              <a:ext cx="360040" cy="22782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flipH="1">
              <a:off x="6256177" y="2496612"/>
              <a:ext cx="360040" cy="22782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6997559" y="2281999"/>
              <a:ext cx="360040" cy="22782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H="1">
              <a:off x="7829611" y="2599253"/>
              <a:ext cx="360040" cy="22782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>
              <a:off x="8513778" y="2400198"/>
              <a:ext cx="360040" cy="22782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円/楕円 15"/>
          <p:cNvSpPr/>
          <p:nvPr/>
        </p:nvSpPr>
        <p:spPr>
          <a:xfrm rot="20913003">
            <a:off x="384987" y="2947084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 rot="20913003">
            <a:off x="1042390" y="2756413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 rot="20913003">
            <a:off x="1825147" y="2947084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 rot="20913003">
            <a:off x="2545227" y="2731061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 rot="20913003">
            <a:off x="3409323" y="3091099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 rot="20913003">
            <a:off x="4057395" y="2947085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 rot="20913003">
            <a:off x="546718" y="1866964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 rot="20913003">
            <a:off x="1204121" y="1676293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 rot="20913003">
            <a:off x="1986878" y="1866964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 rot="20913003">
            <a:off x="2706958" y="1650941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 rot="20913003">
            <a:off x="3571054" y="2010979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 rot="20913003">
            <a:off x="4219126" y="1866965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 rot="20913003">
            <a:off x="240971" y="4099212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 rot="20913003">
            <a:off x="898374" y="3908541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 rot="20913003">
            <a:off x="1681131" y="4099212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 rot="20913003">
            <a:off x="2401211" y="3883189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 rot="20913003">
            <a:off x="3265307" y="4243227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 rot="20913003">
            <a:off x="3913379" y="4099213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1121758" y="3068960"/>
            <a:ext cx="864096" cy="216024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V="1">
            <a:off x="2019762" y="3026508"/>
            <a:ext cx="782056" cy="26686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1318732" y="2780928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</a:rPr>
              <a:t>277</a:t>
            </a:r>
            <a:endParaRPr kumimoji="1" lang="ja-JP" altLang="en-US" dirty="0">
              <a:solidFill>
                <a:srgbClr val="FF0000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144728" y="3203451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</a:rPr>
              <a:t>269</a:t>
            </a:r>
            <a:endParaRPr kumimoji="1" lang="ja-JP" altLang="en-US" dirty="0">
              <a:solidFill>
                <a:srgbClr val="FF0000"/>
              </a:solidFill>
              <a:latin typeface="HGP明朝E" pitchFamily="18" charset="-128"/>
              <a:ea typeface="HGP明朝E" pitchFamily="18" charset="-128"/>
            </a:endParaRPr>
          </a:p>
        </p:txBody>
      </p:sp>
      <p:cxnSp>
        <p:nvCxnSpPr>
          <p:cNvPr id="36" name="直線矢印コネクタ 35"/>
          <p:cNvCxnSpPr/>
          <p:nvPr/>
        </p:nvCxnSpPr>
        <p:spPr>
          <a:xfrm flipV="1">
            <a:off x="1989237" y="2204864"/>
            <a:ext cx="144016" cy="1008112"/>
          </a:xfrm>
          <a:prstGeom prst="straightConnector1">
            <a:avLst/>
          </a:prstGeom>
          <a:ln w="3810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V="1">
            <a:off x="1826171" y="3376042"/>
            <a:ext cx="144016" cy="1008112"/>
          </a:xfrm>
          <a:prstGeom prst="straightConnector1">
            <a:avLst/>
          </a:prstGeom>
          <a:ln w="3810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1691680" y="242088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</a:rPr>
              <a:t>62</a:t>
            </a:r>
            <a:endParaRPr kumimoji="1" lang="ja-JP" altLang="en-US" dirty="0">
              <a:solidFill>
                <a:srgbClr val="0000FF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494706" y="364502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</a:rPr>
              <a:t>62</a:t>
            </a:r>
            <a:endParaRPr kumimoji="1" lang="ja-JP" altLang="en-US" dirty="0">
              <a:solidFill>
                <a:srgbClr val="0000FF"/>
              </a:solidFill>
              <a:latin typeface="HGP明朝E" pitchFamily="18" charset="-128"/>
              <a:ea typeface="HGP明朝E" pitchFamily="18" charset="-128"/>
            </a:endParaRPr>
          </a:p>
        </p:txBody>
      </p:sp>
      <p:cxnSp>
        <p:nvCxnSpPr>
          <p:cNvPr id="43" name="直線矢印コネクタ 42"/>
          <p:cNvCxnSpPr/>
          <p:nvPr/>
        </p:nvCxnSpPr>
        <p:spPr>
          <a:xfrm flipH="1" flipV="1">
            <a:off x="1979712" y="3284984"/>
            <a:ext cx="576064" cy="936104"/>
          </a:xfrm>
          <a:prstGeom prst="straightConnector1">
            <a:avLst/>
          </a:prstGeom>
          <a:ln w="3810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2258219" y="3553966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</a:rPr>
              <a:t>－</a:t>
            </a:r>
            <a:r>
              <a:rPr kumimoji="1" lang="en-US" altLang="ja-JP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</a:rPr>
              <a:t>60</a:t>
            </a:r>
            <a:endParaRPr kumimoji="1" lang="ja-JP" altLang="en-US" dirty="0">
              <a:solidFill>
                <a:srgbClr val="0000FF"/>
              </a:solidFill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3075" name="Picture 3" descr="C:\Documents and Settings\kazuma\デスクトップ\iband.gt30me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72518"/>
            <a:ext cx="4337050" cy="3187700"/>
          </a:xfrm>
          <a:prstGeom prst="rect">
            <a:avLst/>
          </a:prstGeom>
          <a:noFill/>
        </p:spPr>
      </p:pic>
      <p:sp>
        <p:nvSpPr>
          <p:cNvPr id="48" name="テキスト ボックス 47"/>
          <p:cNvSpPr txBox="1"/>
          <p:nvPr/>
        </p:nvSpPr>
        <p:spPr>
          <a:xfrm>
            <a:off x="4778499" y="4874493"/>
            <a:ext cx="4323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P明朝E" pitchFamily="18" charset="-128"/>
                <a:ea typeface="HGP明朝E" pitchFamily="18" charset="-128"/>
              </a:rPr>
              <a:t>R         </a:t>
            </a:r>
            <a:r>
              <a:rPr kumimoji="1" lang="en-US" altLang="ja-JP" sz="2400" dirty="0" smtClean="0">
                <a:latin typeface="Symbol" pitchFamily="18" charset="2"/>
                <a:ea typeface="HGP明朝E" pitchFamily="18" charset="-128"/>
              </a:rPr>
              <a:t>G</a:t>
            </a:r>
            <a:r>
              <a:rPr kumimoji="1" lang="en-US" altLang="ja-JP" sz="2400" dirty="0" smtClean="0">
                <a:latin typeface="HGP明朝E" pitchFamily="18" charset="-128"/>
                <a:ea typeface="HGP明朝E" pitchFamily="18" charset="-128"/>
              </a:rPr>
              <a:t>       X       M       </a:t>
            </a:r>
            <a:r>
              <a:rPr kumimoji="1" lang="en-US" altLang="ja-JP" sz="2400" dirty="0" smtClean="0">
                <a:latin typeface="Symbol" pitchFamily="18" charset="2"/>
                <a:ea typeface="HGP明朝E" pitchFamily="18" charset="-128"/>
              </a:rPr>
              <a:t> G</a:t>
            </a:r>
            <a:endParaRPr kumimoji="1" lang="ja-JP" altLang="en-US" sz="2400" dirty="0">
              <a:latin typeface="Symbol" pitchFamily="18" charset="2"/>
              <a:ea typeface="HGP明朝E" pitchFamily="18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0" y="0"/>
            <a:ext cx="22958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  <a:cs typeface="Times New Roman" pitchFamily="18" charset="0"/>
              </a:rPr>
              <a:t>Transfer II </a:t>
            </a:r>
            <a:endParaRPr kumimoji="1" lang="ja-JP" altLang="en-US" sz="3200" dirty="0">
              <a:solidFill>
                <a:srgbClr val="0000FF"/>
              </a:solidFill>
              <a:latin typeface="HGP明朝E" pitchFamily="18" charset="-128"/>
              <a:ea typeface="HGP明朝E" pitchFamily="18" charset="-128"/>
              <a:cs typeface="Times New Roman" pitchFamily="18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987824" y="1196752"/>
            <a:ext cx="1507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P明朝E" pitchFamily="18" charset="-128"/>
                <a:ea typeface="HGP明朝E" pitchFamily="18" charset="-128"/>
              </a:rPr>
              <a:t>Unit: </a:t>
            </a:r>
            <a:r>
              <a:rPr kumimoji="1" lang="en-US" altLang="ja-JP" sz="2400" dirty="0" err="1" smtClean="0">
                <a:latin typeface="HGP明朝E" pitchFamily="18" charset="-128"/>
                <a:ea typeface="HGP明朝E" pitchFamily="18" charset="-128"/>
              </a:rPr>
              <a:t>meV</a:t>
            </a:r>
            <a:endParaRPr kumimoji="1" lang="ja-JP" altLang="en-US" sz="2400" dirty="0"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775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33"/>
          <p:cNvGrpSpPr/>
          <p:nvPr/>
        </p:nvGrpSpPr>
        <p:grpSpPr>
          <a:xfrm>
            <a:off x="323529" y="1975305"/>
            <a:ext cx="4104455" cy="2614207"/>
            <a:chOff x="4788025" y="2263337"/>
            <a:chExt cx="4104455" cy="2614207"/>
          </a:xfrm>
        </p:grpSpPr>
        <p:sp>
          <p:nvSpPr>
            <p:cNvPr id="5" name="フリーフォーム 4"/>
            <p:cNvSpPr/>
            <p:nvPr/>
          </p:nvSpPr>
          <p:spPr>
            <a:xfrm>
              <a:off x="4963885" y="3356991"/>
              <a:ext cx="3712571" cy="360041"/>
            </a:xfrm>
            <a:custGeom>
              <a:avLst/>
              <a:gdLst>
                <a:gd name="connsiteX0" fmla="*/ 0 w 3685592"/>
                <a:gd name="connsiteY0" fmla="*/ 186612 h 289249"/>
                <a:gd name="connsiteX1" fmla="*/ 737118 w 3685592"/>
                <a:gd name="connsiteY1" fmla="*/ 9331 h 289249"/>
                <a:gd name="connsiteX2" fmla="*/ 1483567 w 3685592"/>
                <a:gd name="connsiteY2" fmla="*/ 251927 h 289249"/>
                <a:gd name="connsiteX3" fmla="*/ 2341984 w 3685592"/>
                <a:gd name="connsiteY3" fmla="*/ 0 h 289249"/>
                <a:gd name="connsiteX4" fmla="*/ 3013788 w 3685592"/>
                <a:gd name="connsiteY4" fmla="*/ 289249 h 289249"/>
                <a:gd name="connsiteX5" fmla="*/ 3685592 w 3685592"/>
                <a:gd name="connsiteY5" fmla="*/ 9331 h 289249"/>
                <a:gd name="connsiteX0" fmla="*/ 0 w 3685592"/>
                <a:gd name="connsiteY0" fmla="*/ 186612 h 289249"/>
                <a:gd name="connsiteX1" fmla="*/ 697565 w 3685592"/>
                <a:gd name="connsiteY1" fmla="*/ 16633 h 289249"/>
                <a:gd name="connsiteX2" fmla="*/ 1483567 w 3685592"/>
                <a:gd name="connsiteY2" fmla="*/ 251927 h 289249"/>
                <a:gd name="connsiteX3" fmla="*/ 2341984 w 3685592"/>
                <a:gd name="connsiteY3" fmla="*/ 0 h 289249"/>
                <a:gd name="connsiteX4" fmla="*/ 3013788 w 3685592"/>
                <a:gd name="connsiteY4" fmla="*/ 289249 h 289249"/>
                <a:gd name="connsiteX5" fmla="*/ 3685592 w 3685592"/>
                <a:gd name="connsiteY5" fmla="*/ 9331 h 289249"/>
                <a:gd name="connsiteX0" fmla="*/ 0 w 3685592"/>
                <a:gd name="connsiteY0" fmla="*/ 177281 h 279918"/>
                <a:gd name="connsiteX1" fmla="*/ 697565 w 3685592"/>
                <a:gd name="connsiteY1" fmla="*/ 7302 h 279918"/>
                <a:gd name="connsiteX2" fmla="*/ 1483567 w 3685592"/>
                <a:gd name="connsiteY2" fmla="*/ 242596 h 279918"/>
                <a:gd name="connsiteX3" fmla="*/ 2281741 w 3685592"/>
                <a:gd name="connsiteY3" fmla="*/ 7302 h 279918"/>
                <a:gd name="connsiteX4" fmla="*/ 3013788 w 3685592"/>
                <a:gd name="connsiteY4" fmla="*/ 279918 h 279918"/>
                <a:gd name="connsiteX5" fmla="*/ 3685592 w 3685592"/>
                <a:gd name="connsiteY5" fmla="*/ 0 h 279918"/>
                <a:gd name="connsiteX0" fmla="*/ 0 w 3685592"/>
                <a:gd name="connsiteY0" fmla="*/ 177281 h 295333"/>
                <a:gd name="connsiteX1" fmla="*/ 697565 w 3685592"/>
                <a:gd name="connsiteY1" fmla="*/ 7302 h 295333"/>
                <a:gd name="connsiteX2" fmla="*/ 1483567 w 3685592"/>
                <a:gd name="connsiteY2" fmla="*/ 242596 h 295333"/>
                <a:gd name="connsiteX3" fmla="*/ 2281741 w 3685592"/>
                <a:gd name="connsiteY3" fmla="*/ 7302 h 295333"/>
                <a:gd name="connsiteX4" fmla="*/ 2857805 w 3685592"/>
                <a:gd name="connsiteY4" fmla="*/ 295333 h 295333"/>
                <a:gd name="connsiteX5" fmla="*/ 3685592 w 3685592"/>
                <a:gd name="connsiteY5" fmla="*/ 0 h 295333"/>
                <a:gd name="connsiteX0" fmla="*/ 0 w 3433869"/>
                <a:gd name="connsiteY0" fmla="*/ 169980 h 288032"/>
                <a:gd name="connsiteX1" fmla="*/ 697565 w 3433869"/>
                <a:gd name="connsiteY1" fmla="*/ 1 h 288032"/>
                <a:gd name="connsiteX2" fmla="*/ 1483567 w 3433869"/>
                <a:gd name="connsiteY2" fmla="*/ 235295 h 288032"/>
                <a:gd name="connsiteX3" fmla="*/ 2281741 w 3433869"/>
                <a:gd name="connsiteY3" fmla="*/ 1 h 288032"/>
                <a:gd name="connsiteX4" fmla="*/ 2857805 w 3433869"/>
                <a:gd name="connsiteY4" fmla="*/ 288032 h 288032"/>
                <a:gd name="connsiteX5" fmla="*/ 3433869 w 3433869"/>
                <a:gd name="connsiteY5" fmla="*/ 0 h 288032"/>
                <a:gd name="connsiteX0" fmla="*/ 0 w 3433869"/>
                <a:gd name="connsiteY0" fmla="*/ 169981 h 288033"/>
                <a:gd name="connsiteX1" fmla="*/ 697565 w 3433869"/>
                <a:gd name="connsiteY1" fmla="*/ 2 h 288033"/>
                <a:gd name="connsiteX2" fmla="*/ 1483567 w 3433869"/>
                <a:gd name="connsiteY2" fmla="*/ 235296 h 288033"/>
                <a:gd name="connsiteX3" fmla="*/ 2209734 w 3433869"/>
                <a:gd name="connsiteY3" fmla="*/ 0 h 288033"/>
                <a:gd name="connsiteX4" fmla="*/ 2857805 w 3433869"/>
                <a:gd name="connsiteY4" fmla="*/ 288033 h 288033"/>
                <a:gd name="connsiteX5" fmla="*/ 3433869 w 3433869"/>
                <a:gd name="connsiteY5" fmla="*/ 1 h 288033"/>
                <a:gd name="connsiteX0" fmla="*/ 0 w 3433869"/>
                <a:gd name="connsiteY0" fmla="*/ 169981 h 360041"/>
                <a:gd name="connsiteX1" fmla="*/ 697565 w 3433869"/>
                <a:gd name="connsiteY1" fmla="*/ 2 h 360041"/>
                <a:gd name="connsiteX2" fmla="*/ 1483567 w 3433869"/>
                <a:gd name="connsiteY2" fmla="*/ 235296 h 360041"/>
                <a:gd name="connsiteX3" fmla="*/ 2209734 w 3433869"/>
                <a:gd name="connsiteY3" fmla="*/ 0 h 360041"/>
                <a:gd name="connsiteX4" fmla="*/ 2992491 w 3433869"/>
                <a:gd name="connsiteY4" fmla="*/ 360041 h 360041"/>
                <a:gd name="connsiteX5" fmla="*/ 3433869 w 3433869"/>
                <a:gd name="connsiteY5" fmla="*/ 1 h 360041"/>
                <a:gd name="connsiteX0" fmla="*/ 0 w 3433869"/>
                <a:gd name="connsiteY0" fmla="*/ 169981 h 360041"/>
                <a:gd name="connsiteX1" fmla="*/ 697565 w 3433869"/>
                <a:gd name="connsiteY1" fmla="*/ 2 h 360041"/>
                <a:gd name="connsiteX2" fmla="*/ 1483567 w 3433869"/>
                <a:gd name="connsiteY2" fmla="*/ 235296 h 360041"/>
                <a:gd name="connsiteX3" fmla="*/ 2209734 w 3433869"/>
                <a:gd name="connsiteY3" fmla="*/ 0 h 360041"/>
                <a:gd name="connsiteX4" fmla="*/ 3064499 w 3433869"/>
                <a:gd name="connsiteY4" fmla="*/ 360041 h 360041"/>
                <a:gd name="connsiteX5" fmla="*/ 3433869 w 3433869"/>
                <a:gd name="connsiteY5" fmla="*/ 1 h 360041"/>
                <a:gd name="connsiteX0" fmla="*/ 0 w 3640563"/>
                <a:gd name="connsiteY0" fmla="*/ 169981 h 360041"/>
                <a:gd name="connsiteX1" fmla="*/ 697565 w 3640563"/>
                <a:gd name="connsiteY1" fmla="*/ 2 h 360041"/>
                <a:gd name="connsiteX2" fmla="*/ 1483567 w 3640563"/>
                <a:gd name="connsiteY2" fmla="*/ 235296 h 360041"/>
                <a:gd name="connsiteX3" fmla="*/ 2209734 w 3640563"/>
                <a:gd name="connsiteY3" fmla="*/ 0 h 360041"/>
                <a:gd name="connsiteX4" fmla="*/ 3064499 w 3640563"/>
                <a:gd name="connsiteY4" fmla="*/ 360041 h 360041"/>
                <a:gd name="connsiteX5" fmla="*/ 3640563 w 3640563"/>
                <a:gd name="connsiteY5" fmla="*/ 144017 h 360041"/>
                <a:gd name="connsiteX0" fmla="*/ 0 w 3712571"/>
                <a:gd name="connsiteY0" fmla="*/ 169981 h 360041"/>
                <a:gd name="connsiteX1" fmla="*/ 697565 w 3712571"/>
                <a:gd name="connsiteY1" fmla="*/ 2 h 360041"/>
                <a:gd name="connsiteX2" fmla="*/ 1483567 w 3712571"/>
                <a:gd name="connsiteY2" fmla="*/ 235296 h 360041"/>
                <a:gd name="connsiteX3" fmla="*/ 2209734 w 3712571"/>
                <a:gd name="connsiteY3" fmla="*/ 0 h 360041"/>
                <a:gd name="connsiteX4" fmla="*/ 3064499 w 3712571"/>
                <a:gd name="connsiteY4" fmla="*/ 360041 h 360041"/>
                <a:gd name="connsiteX5" fmla="*/ 3712571 w 3712571"/>
                <a:gd name="connsiteY5" fmla="*/ 144017 h 36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2571" h="360041">
                  <a:moveTo>
                    <a:pt x="0" y="169981"/>
                  </a:moveTo>
                  <a:lnTo>
                    <a:pt x="697565" y="2"/>
                  </a:lnTo>
                  <a:lnTo>
                    <a:pt x="1483567" y="235296"/>
                  </a:lnTo>
                  <a:lnTo>
                    <a:pt x="2209734" y="0"/>
                  </a:lnTo>
                  <a:lnTo>
                    <a:pt x="3064499" y="360041"/>
                  </a:lnTo>
                  <a:lnTo>
                    <a:pt x="3712571" y="144017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/>
            <p:cNvSpPr/>
            <p:nvPr/>
          </p:nvSpPr>
          <p:spPr>
            <a:xfrm>
              <a:off x="5148065" y="2276872"/>
              <a:ext cx="3744415" cy="360039"/>
            </a:xfrm>
            <a:custGeom>
              <a:avLst/>
              <a:gdLst>
                <a:gd name="connsiteX0" fmla="*/ 0 w 3685592"/>
                <a:gd name="connsiteY0" fmla="*/ 186612 h 289249"/>
                <a:gd name="connsiteX1" fmla="*/ 737118 w 3685592"/>
                <a:gd name="connsiteY1" fmla="*/ 9331 h 289249"/>
                <a:gd name="connsiteX2" fmla="*/ 1483567 w 3685592"/>
                <a:gd name="connsiteY2" fmla="*/ 251927 h 289249"/>
                <a:gd name="connsiteX3" fmla="*/ 2341984 w 3685592"/>
                <a:gd name="connsiteY3" fmla="*/ 0 h 289249"/>
                <a:gd name="connsiteX4" fmla="*/ 3013788 w 3685592"/>
                <a:gd name="connsiteY4" fmla="*/ 289249 h 289249"/>
                <a:gd name="connsiteX5" fmla="*/ 3685592 w 3685592"/>
                <a:gd name="connsiteY5" fmla="*/ 9331 h 289249"/>
                <a:gd name="connsiteX0" fmla="*/ 0 w 3685592"/>
                <a:gd name="connsiteY0" fmla="*/ 186612 h 289249"/>
                <a:gd name="connsiteX1" fmla="*/ 697565 w 3685592"/>
                <a:gd name="connsiteY1" fmla="*/ 16633 h 289249"/>
                <a:gd name="connsiteX2" fmla="*/ 1483567 w 3685592"/>
                <a:gd name="connsiteY2" fmla="*/ 251927 h 289249"/>
                <a:gd name="connsiteX3" fmla="*/ 2341984 w 3685592"/>
                <a:gd name="connsiteY3" fmla="*/ 0 h 289249"/>
                <a:gd name="connsiteX4" fmla="*/ 3013788 w 3685592"/>
                <a:gd name="connsiteY4" fmla="*/ 289249 h 289249"/>
                <a:gd name="connsiteX5" fmla="*/ 3685592 w 3685592"/>
                <a:gd name="connsiteY5" fmla="*/ 9331 h 289249"/>
                <a:gd name="connsiteX0" fmla="*/ 0 w 3685592"/>
                <a:gd name="connsiteY0" fmla="*/ 177281 h 279918"/>
                <a:gd name="connsiteX1" fmla="*/ 697565 w 3685592"/>
                <a:gd name="connsiteY1" fmla="*/ 7302 h 279918"/>
                <a:gd name="connsiteX2" fmla="*/ 1483567 w 3685592"/>
                <a:gd name="connsiteY2" fmla="*/ 242596 h 279918"/>
                <a:gd name="connsiteX3" fmla="*/ 2281741 w 3685592"/>
                <a:gd name="connsiteY3" fmla="*/ 7302 h 279918"/>
                <a:gd name="connsiteX4" fmla="*/ 3013788 w 3685592"/>
                <a:gd name="connsiteY4" fmla="*/ 279918 h 279918"/>
                <a:gd name="connsiteX5" fmla="*/ 3685592 w 3685592"/>
                <a:gd name="connsiteY5" fmla="*/ 0 h 279918"/>
                <a:gd name="connsiteX0" fmla="*/ 0 w 3685592"/>
                <a:gd name="connsiteY0" fmla="*/ 177281 h 295333"/>
                <a:gd name="connsiteX1" fmla="*/ 697565 w 3685592"/>
                <a:gd name="connsiteY1" fmla="*/ 7302 h 295333"/>
                <a:gd name="connsiteX2" fmla="*/ 1483567 w 3685592"/>
                <a:gd name="connsiteY2" fmla="*/ 242596 h 295333"/>
                <a:gd name="connsiteX3" fmla="*/ 2281741 w 3685592"/>
                <a:gd name="connsiteY3" fmla="*/ 7302 h 295333"/>
                <a:gd name="connsiteX4" fmla="*/ 2857805 w 3685592"/>
                <a:gd name="connsiteY4" fmla="*/ 295333 h 295333"/>
                <a:gd name="connsiteX5" fmla="*/ 3685592 w 3685592"/>
                <a:gd name="connsiteY5" fmla="*/ 0 h 295333"/>
                <a:gd name="connsiteX0" fmla="*/ 0 w 3433869"/>
                <a:gd name="connsiteY0" fmla="*/ 169980 h 288032"/>
                <a:gd name="connsiteX1" fmla="*/ 697565 w 3433869"/>
                <a:gd name="connsiteY1" fmla="*/ 1 h 288032"/>
                <a:gd name="connsiteX2" fmla="*/ 1483567 w 3433869"/>
                <a:gd name="connsiteY2" fmla="*/ 235295 h 288032"/>
                <a:gd name="connsiteX3" fmla="*/ 2281741 w 3433869"/>
                <a:gd name="connsiteY3" fmla="*/ 1 h 288032"/>
                <a:gd name="connsiteX4" fmla="*/ 2857805 w 3433869"/>
                <a:gd name="connsiteY4" fmla="*/ 288032 h 288032"/>
                <a:gd name="connsiteX5" fmla="*/ 3433869 w 3433869"/>
                <a:gd name="connsiteY5" fmla="*/ 0 h 288032"/>
                <a:gd name="connsiteX0" fmla="*/ 0 w 3433869"/>
                <a:gd name="connsiteY0" fmla="*/ 169981 h 288033"/>
                <a:gd name="connsiteX1" fmla="*/ 697565 w 3433869"/>
                <a:gd name="connsiteY1" fmla="*/ 2 h 288033"/>
                <a:gd name="connsiteX2" fmla="*/ 1483567 w 3433869"/>
                <a:gd name="connsiteY2" fmla="*/ 235296 h 288033"/>
                <a:gd name="connsiteX3" fmla="*/ 2209734 w 3433869"/>
                <a:gd name="connsiteY3" fmla="*/ 0 h 288033"/>
                <a:gd name="connsiteX4" fmla="*/ 2857805 w 3433869"/>
                <a:gd name="connsiteY4" fmla="*/ 288033 h 288033"/>
                <a:gd name="connsiteX5" fmla="*/ 3433869 w 3433869"/>
                <a:gd name="connsiteY5" fmla="*/ 1 h 288033"/>
                <a:gd name="connsiteX0" fmla="*/ 0 w 3433869"/>
                <a:gd name="connsiteY0" fmla="*/ 169981 h 360040"/>
                <a:gd name="connsiteX1" fmla="*/ 697565 w 3433869"/>
                <a:gd name="connsiteY1" fmla="*/ 2 h 360040"/>
                <a:gd name="connsiteX2" fmla="*/ 1483567 w 3433869"/>
                <a:gd name="connsiteY2" fmla="*/ 235296 h 360040"/>
                <a:gd name="connsiteX3" fmla="*/ 2209734 w 3433869"/>
                <a:gd name="connsiteY3" fmla="*/ 0 h 360040"/>
                <a:gd name="connsiteX4" fmla="*/ 2952328 w 3433869"/>
                <a:gd name="connsiteY4" fmla="*/ 360040 h 360040"/>
                <a:gd name="connsiteX5" fmla="*/ 3433869 w 3433869"/>
                <a:gd name="connsiteY5" fmla="*/ 1 h 360040"/>
                <a:gd name="connsiteX0" fmla="*/ 0 w 3433869"/>
                <a:gd name="connsiteY0" fmla="*/ 169981 h 360039"/>
                <a:gd name="connsiteX1" fmla="*/ 697565 w 3433869"/>
                <a:gd name="connsiteY1" fmla="*/ 2 h 360039"/>
                <a:gd name="connsiteX2" fmla="*/ 1483567 w 3433869"/>
                <a:gd name="connsiteY2" fmla="*/ 235296 h 360039"/>
                <a:gd name="connsiteX3" fmla="*/ 2209734 w 3433869"/>
                <a:gd name="connsiteY3" fmla="*/ 0 h 360039"/>
                <a:gd name="connsiteX4" fmla="*/ 3024336 w 3433869"/>
                <a:gd name="connsiteY4" fmla="*/ 360039 h 360039"/>
                <a:gd name="connsiteX5" fmla="*/ 3433869 w 3433869"/>
                <a:gd name="connsiteY5" fmla="*/ 1 h 360039"/>
                <a:gd name="connsiteX0" fmla="*/ 0 w 3456384"/>
                <a:gd name="connsiteY0" fmla="*/ 169981 h 360039"/>
                <a:gd name="connsiteX1" fmla="*/ 697565 w 3456384"/>
                <a:gd name="connsiteY1" fmla="*/ 2 h 360039"/>
                <a:gd name="connsiteX2" fmla="*/ 1483567 w 3456384"/>
                <a:gd name="connsiteY2" fmla="*/ 235296 h 360039"/>
                <a:gd name="connsiteX3" fmla="*/ 2209734 w 3456384"/>
                <a:gd name="connsiteY3" fmla="*/ 0 h 360039"/>
                <a:gd name="connsiteX4" fmla="*/ 3024336 w 3456384"/>
                <a:gd name="connsiteY4" fmla="*/ 360039 h 360039"/>
                <a:gd name="connsiteX5" fmla="*/ 3456384 w 3456384"/>
                <a:gd name="connsiteY5" fmla="*/ 144016 h 360039"/>
                <a:gd name="connsiteX0" fmla="*/ 0 w 3672407"/>
                <a:gd name="connsiteY0" fmla="*/ 169981 h 360039"/>
                <a:gd name="connsiteX1" fmla="*/ 697565 w 3672407"/>
                <a:gd name="connsiteY1" fmla="*/ 2 h 360039"/>
                <a:gd name="connsiteX2" fmla="*/ 1483567 w 3672407"/>
                <a:gd name="connsiteY2" fmla="*/ 235296 h 360039"/>
                <a:gd name="connsiteX3" fmla="*/ 2209734 w 3672407"/>
                <a:gd name="connsiteY3" fmla="*/ 0 h 360039"/>
                <a:gd name="connsiteX4" fmla="*/ 3024336 w 3672407"/>
                <a:gd name="connsiteY4" fmla="*/ 360039 h 360039"/>
                <a:gd name="connsiteX5" fmla="*/ 3672407 w 3672407"/>
                <a:gd name="connsiteY5" fmla="*/ 144016 h 360039"/>
                <a:gd name="connsiteX0" fmla="*/ 0 w 3744415"/>
                <a:gd name="connsiteY0" fmla="*/ 169981 h 360039"/>
                <a:gd name="connsiteX1" fmla="*/ 697565 w 3744415"/>
                <a:gd name="connsiteY1" fmla="*/ 2 h 360039"/>
                <a:gd name="connsiteX2" fmla="*/ 1483567 w 3744415"/>
                <a:gd name="connsiteY2" fmla="*/ 235296 h 360039"/>
                <a:gd name="connsiteX3" fmla="*/ 2209734 w 3744415"/>
                <a:gd name="connsiteY3" fmla="*/ 0 h 360039"/>
                <a:gd name="connsiteX4" fmla="*/ 3024336 w 3744415"/>
                <a:gd name="connsiteY4" fmla="*/ 360039 h 360039"/>
                <a:gd name="connsiteX5" fmla="*/ 3744415 w 3744415"/>
                <a:gd name="connsiteY5" fmla="*/ 144016 h 36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4415" h="360039">
                  <a:moveTo>
                    <a:pt x="0" y="169981"/>
                  </a:moveTo>
                  <a:lnTo>
                    <a:pt x="697565" y="2"/>
                  </a:lnTo>
                  <a:lnTo>
                    <a:pt x="1483567" y="235296"/>
                  </a:lnTo>
                  <a:lnTo>
                    <a:pt x="2209734" y="0"/>
                  </a:lnTo>
                  <a:lnTo>
                    <a:pt x="3024336" y="360039"/>
                  </a:lnTo>
                  <a:lnTo>
                    <a:pt x="3744415" y="144016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/>
            <p:cNvSpPr/>
            <p:nvPr/>
          </p:nvSpPr>
          <p:spPr>
            <a:xfrm>
              <a:off x="4788025" y="4527783"/>
              <a:ext cx="3744415" cy="341378"/>
            </a:xfrm>
            <a:custGeom>
              <a:avLst/>
              <a:gdLst>
                <a:gd name="connsiteX0" fmla="*/ 0 w 3685592"/>
                <a:gd name="connsiteY0" fmla="*/ 186612 h 289249"/>
                <a:gd name="connsiteX1" fmla="*/ 737118 w 3685592"/>
                <a:gd name="connsiteY1" fmla="*/ 9331 h 289249"/>
                <a:gd name="connsiteX2" fmla="*/ 1483567 w 3685592"/>
                <a:gd name="connsiteY2" fmla="*/ 251927 h 289249"/>
                <a:gd name="connsiteX3" fmla="*/ 2341984 w 3685592"/>
                <a:gd name="connsiteY3" fmla="*/ 0 h 289249"/>
                <a:gd name="connsiteX4" fmla="*/ 3013788 w 3685592"/>
                <a:gd name="connsiteY4" fmla="*/ 289249 h 289249"/>
                <a:gd name="connsiteX5" fmla="*/ 3685592 w 3685592"/>
                <a:gd name="connsiteY5" fmla="*/ 9331 h 289249"/>
                <a:gd name="connsiteX0" fmla="*/ 0 w 3685592"/>
                <a:gd name="connsiteY0" fmla="*/ 186612 h 289249"/>
                <a:gd name="connsiteX1" fmla="*/ 697565 w 3685592"/>
                <a:gd name="connsiteY1" fmla="*/ 16633 h 289249"/>
                <a:gd name="connsiteX2" fmla="*/ 1483567 w 3685592"/>
                <a:gd name="connsiteY2" fmla="*/ 251927 h 289249"/>
                <a:gd name="connsiteX3" fmla="*/ 2341984 w 3685592"/>
                <a:gd name="connsiteY3" fmla="*/ 0 h 289249"/>
                <a:gd name="connsiteX4" fmla="*/ 3013788 w 3685592"/>
                <a:gd name="connsiteY4" fmla="*/ 289249 h 289249"/>
                <a:gd name="connsiteX5" fmla="*/ 3685592 w 3685592"/>
                <a:gd name="connsiteY5" fmla="*/ 9331 h 289249"/>
                <a:gd name="connsiteX0" fmla="*/ 0 w 3685592"/>
                <a:gd name="connsiteY0" fmla="*/ 177281 h 279918"/>
                <a:gd name="connsiteX1" fmla="*/ 697565 w 3685592"/>
                <a:gd name="connsiteY1" fmla="*/ 7302 h 279918"/>
                <a:gd name="connsiteX2" fmla="*/ 1483567 w 3685592"/>
                <a:gd name="connsiteY2" fmla="*/ 242596 h 279918"/>
                <a:gd name="connsiteX3" fmla="*/ 2281741 w 3685592"/>
                <a:gd name="connsiteY3" fmla="*/ 7302 h 279918"/>
                <a:gd name="connsiteX4" fmla="*/ 3013788 w 3685592"/>
                <a:gd name="connsiteY4" fmla="*/ 279918 h 279918"/>
                <a:gd name="connsiteX5" fmla="*/ 3685592 w 3685592"/>
                <a:gd name="connsiteY5" fmla="*/ 0 h 279918"/>
                <a:gd name="connsiteX0" fmla="*/ 0 w 3685592"/>
                <a:gd name="connsiteY0" fmla="*/ 177281 h 295333"/>
                <a:gd name="connsiteX1" fmla="*/ 697565 w 3685592"/>
                <a:gd name="connsiteY1" fmla="*/ 7302 h 295333"/>
                <a:gd name="connsiteX2" fmla="*/ 1483567 w 3685592"/>
                <a:gd name="connsiteY2" fmla="*/ 242596 h 295333"/>
                <a:gd name="connsiteX3" fmla="*/ 2281741 w 3685592"/>
                <a:gd name="connsiteY3" fmla="*/ 7302 h 295333"/>
                <a:gd name="connsiteX4" fmla="*/ 2857805 w 3685592"/>
                <a:gd name="connsiteY4" fmla="*/ 295333 h 295333"/>
                <a:gd name="connsiteX5" fmla="*/ 3685592 w 3685592"/>
                <a:gd name="connsiteY5" fmla="*/ 0 h 295333"/>
                <a:gd name="connsiteX0" fmla="*/ 0 w 3433869"/>
                <a:gd name="connsiteY0" fmla="*/ 169980 h 288032"/>
                <a:gd name="connsiteX1" fmla="*/ 697565 w 3433869"/>
                <a:gd name="connsiteY1" fmla="*/ 1 h 288032"/>
                <a:gd name="connsiteX2" fmla="*/ 1483567 w 3433869"/>
                <a:gd name="connsiteY2" fmla="*/ 235295 h 288032"/>
                <a:gd name="connsiteX3" fmla="*/ 2281741 w 3433869"/>
                <a:gd name="connsiteY3" fmla="*/ 1 h 288032"/>
                <a:gd name="connsiteX4" fmla="*/ 2857805 w 3433869"/>
                <a:gd name="connsiteY4" fmla="*/ 288032 h 288032"/>
                <a:gd name="connsiteX5" fmla="*/ 3433869 w 3433869"/>
                <a:gd name="connsiteY5" fmla="*/ 0 h 288032"/>
                <a:gd name="connsiteX0" fmla="*/ 0 w 3433869"/>
                <a:gd name="connsiteY0" fmla="*/ 169981 h 288033"/>
                <a:gd name="connsiteX1" fmla="*/ 697565 w 3433869"/>
                <a:gd name="connsiteY1" fmla="*/ 2 h 288033"/>
                <a:gd name="connsiteX2" fmla="*/ 1483567 w 3433869"/>
                <a:gd name="connsiteY2" fmla="*/ 235296 h 288033"/>
                <a:gd name="connsiteX3" fmla="*/ 2209734 w 3433869"/>
                <a:gd name="connsiteY3" fmla="*/ 0 h 288033"/>
                <a:gd name="connsiteX4" fmla="*/ 2857805 w 3433869"/>
                <a:gd name="connsiteY4" fmla="*/ 288033 h 288033"/>
                <a:gd name="connsiteX5" fmla="*/ 3433869 w 3433869"/>
                <a:gd name="connsiteY5" fmla="*/ 1 h 288033"/>
                <a:gd name="connsiteX0" fmla="*/ 0 w 3433869"/>
                <a:gd name="connsiteY0" fmla="*/ 169981 h 341378"/>
                <a:gd name="connsiteX1" fmla="*/ 697565 w 3433869"/>
                <a:gd name="connsiteY1" fmla="*/ 2 h 341378"/>
                <a:gd name="connsiteX2" fmla="*/ 1483567 w 3433869"/>
                <a:gd name="connsiteY2" fmla="*/ 235296 h 341378"/>
                <a:gd name="connsiteX3" fmla="*/ 2209734 w 3433869"/>
                <a:gd name="connsiteY3" fmla="*/ 0 h 341378"/>
                <a:gd name="connsiteX4" fmla="*/ 3024336 w 3433869"/>
                <a:gd name="connsiteY4" fmla="*/ 341378 h 341378"/>
                <a:gd name="connsiteX5" fmla="*/ 3433869 w 3433869"/>
                <a:gd name="connsiteY5" fmla="*/ 1 h 341378"/>
                <a:gd name="connsiteX0" fmla="*/ 0 w 3672408"/>
                <a:gd name="connsiteY0" fmla="*/ 169981 h 341378"/>
                <a:gd name="connsiteX1" fmla="*/ 697565 w 3672408"/>
                <a:gd name="connsiteY1" fmla="*/ 2 h 341378"/>
                <a:gd name="connsiteX2" fmla="*/ 1483567 w 3672408"/>
                <a:gd name="connsiteY2" fmla="*/ 235296 h 341378"/>
                <a:gd name="connsiteX3" fmla="*/ 2209734 w 3672408"/>
                <a:gd name="connsiteY3" fmla="*/ 0 h 341378"/>
                <a:gd name="connsiteX4" fmla="*/ 3024336 w 3672408"/>
                <a:gd name="connsiteY4" fmla="*/ 341378 h 341378"/>
                <a:gd name="connsiteX5" fmla="*/ 3672408 w 3672408"/>
                <a:gd name="connsiteY5" fmla="*/ 125353 h 341378"/>
                <a:gd name="connsiteX0" fmla="*/ 0 w 3744415"/>
                <a:gd name="connsiteY0" fmla="*/ 169981 h 341378"/>
                <a:gd name="connsiteX1" fmla="*/ 697565 w 3744415"/>
                <a:gd name="connsiteY1" fmla="*/ 2 h 341378"/>
                <a:gd name="connsiteX2" fmla="*/ 1483567 w 3744415"/>
                <a:gd name="connsiteY2" fmla="*/ 235296 h 341378"/>
                <a:gd name="connsiteX3" fmla="*/ 2209734 w 3744415"/>
                <a:gd name="connsiteY3" fmla="*/ 0 h 341378"/>
                <a:gd name="connsiteX4" fmla="*/ 3024336 w 3744415"/>
                <a:gd name="connsiteY4" fmla="*/ 341378 h 341378"/>
                <a:gd name="connsiteX5" fmla="*/ 3744415 w 3744415"/>
                <a:gd name="connsiteY5" fmla="*/ 125353 h 341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4415" h="341378">
                  <a:moveTo>
                    <a:pt x="0" y="169981"/>
                  </a:moveTo>
                  <a:lnTo>
                    <a:pt x="697565" y="2"/>
                  </a:lnTo>
                  <a:lnTo>
                    <a:pt x="1483567" y="235296"/>
                  </a:lnTo>
                  <a:lnTo>
                    <a:pt x="2209734" y="0"/>
                  </a:lnTo>
                  <a:lnTo>
                    <a:pt x="3024336" y="341378"/>
                  </a:lnTo>
                  <a:lnTo>
                    <a:pt x="3744415" y="125353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コネクタ 8"/>
            <p:cNvCxnSpPr>
              <a:stCxn id="6" idx="0"/>
            </p:cNvCxnSpPr>
            <p:nvPr/>
          </p:nvCxnSpPr>
          <p:spPr>
            <a:xfrm flipH="1">
              <a:off x="4788025" y="2446853"/>
              <a:ext cx="360040" cy="22782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flipH="1">
              <a:off x="5478700" y="2263337"/>
              <a:ext cx="360040" cy="22782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flipH="1">
              <a:off x="6256177" y="2496612"/>
              <a:ext cx="360040" cy="22782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6997559" y="2281999"/>
              <a:ext cx="360040" cy="22782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H="1">
              <a:off x="7829611" y="2599253"/>
              <a:ext cx="360040" cy="22782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>
              <a:off x="8513778" y="2400198"/>
              <a:ext cx="360040" cy="22782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円/楕円 15"/>
          <p:cNvSpPr/>
          <p:nvPr/>
        </p:nvSpPr>
        <p:spPr>
          <a:xfrm rot="20913003">
            <a:off x="384987" y="2947084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 rot="20913003">
            <a:off x="1042390" y="2756413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 rot="20913003">
            <a:off x="1825147" y="2947084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 rot="20913003">
            <a:off x="2545227" y="2731061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 rot="20913003">
            <a:off x="3409323" y="3091099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 rot="20913003">
            <a:off x="4057395" y="2947085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 rot="20913003">
            <a:off x="546718" y="1866964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 rot="20913003">
            <a:off x="1204121" y="1676293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 rot="20913003">
            <a:off x="1986878" y="1866964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 rot="20913003">
            <a:off x="2706958" y="1650941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 rot="20913003">
            <a:off x="3571054" y="2010979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 rot="20913003">
            <a:off x="4219126" y="1866965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 rot="20913003">
            <a:off x="240971" y="4099212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 rot="20913003">
            <a:off x="898374" y="3908541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 rot="20913003">
            <a:off x="1681131" y="4099212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 rot="20913003">
            <a:off x="2401211" y="3883189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 rot="20913003">
            <a:off x="3265307" y="4243227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 rot="20913003">
            <a:off x="3913379" y="4099213"/>
            <a:ext cx="2880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1121758" y="3068960"/>
            <a:ext cx="864096" cy="216024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V="1">
            <a:off x="2019762" y="3026508"/>
            <a:ext cx="782056" cy="26686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1318732" y="2780928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</a:rPr>
              <a:t>277</a:t>
            </a:r>
            <a:endParaRPr kumimoji="1" lang="ja-JP" altLang="en-US" dirty="0">
              <a:solidFill>
                <a:srgbClr val="FF0000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144728" y="3203451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</a:rPr>
              <a:t>269</a:t>
            </a:r>
            <a:endParaRPr kumimoji="1" lang="ja-JP" altLang="en-US" dirty="0">
              <a:solidFill>
                <a:srgbClr val="FF0000"/>
              </a:solidFill>
              <a:latin typeface="HGP明朝E" pitchFamily="18" charset="-128"/>
              <a:ea typeface="HGP明朝E" pitchFamily="18" charset="-128"/>
            </a:endParaRPr>
          </a:p>
        </p:txBody>
      </p:sp>
      <p:cxnSp>
        <p:nvCxnSpPr>
          <p:cNvPr id="36" name="直線矢印コネクタ 35"/>
          <p:cNvCxnSpPr/>
          <p:nvPr/>
        </p:nvCxnSpPr>
        <p:spPr>
          <a:xfrm flipV="1">
            <a:off x="1989237" y="2204864"/>
            <a:ext cx="144016" cy="1008112"/>
          </a:xfrm>
          <a:prstGeom prst="straightConnector1">
            <a:avLst/>
          </a:prstGeom>
          <a:ln w="3810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V="1">
            <a:off x="1826171" y="3376042"/>
            <a:ext cx="144016" cy="1008112"/>
          </a:xfrm>
          <a:prstGeom prst="straightConnector1">
            <a:avLst/>
          </a:prstGeom>
          <a:ln w="3810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1691680" y="242088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</a:rPr>
              <a:t>62</a:t>
            </a:r>
            <a:endParaRPr kumimoji="1" lang="ja-JP" altLang="en-US" dirty="0">
              <a:solidFill>
                <a:srgbClr val="0000FF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494706" y="364502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</a:rPr>
              <a:t>62</a:t>
            </a:r>
            <a:endParaRPr kumimoji="1" lang="ja-JP" altLang="en-US" dirty="0">
              <a:solidFill>
                <a:srgbClr val="0000FF"/>
              </a:solidFill>
              <a:latin typeface="HGP明朝E" pitchFamily="18" charset="-128"/>
              <a:ea typeface="HGP明朝E" pitchFamily="18" charset="-128"/>
            </a:endParaRPr>
          </a:p>
        </p:txBody>
      </p:sp>
      <p:cxnSp>
        <p:nvCxnSpPr>
          <p:cNvPr id="43" name="直線矢印コネクタ 42"/>
          <p:cNvCxnSpPr/>
          <p:nvPr/>
        </p:nvCxnSpPr>
        <p:spPr>
          <a:xfrm flipH="1" flipV="1">
            <a:off x="1979712" y="3284984"/>
            <a:ext cx="576064" cy="936104"/>
          </a:xfrm>
          <a:prstGeom prst="straightConnector1">
            <a:avLst/>
          </a:prstGeom>
          <a:ln w="3810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2258219" y="3553966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</a:rPr>
              <a:t>－</a:t>
            </a:r>
            <a:r>
              <a:rPr kumimoji="1" lang="en-US" altLang="ja-JP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</a:rPr>
              <a:t>60</a:t>
            </a:r>
            <a:endParaRPr kumimoji="1" lang="ja-JP" altLang="en-US" dirty="0">
              <a:solidFill>
                <a:srgbClr val="0000FF"/>
              </a:solidFill>
              <a:latin typeface="HGP明朝E" pitchFamily="18" charset="-128"/>
              <a:ea typeface="HGP明朝E" pitchFamily="18" charset="-128"/>
            </a:endParaRPr>
          </a:p>
        </p:txBody>
      </p:sp>
      <p:cxnSp>
        <p:nvCxnSpPr>
          <p:cNvPr id="44" name="直線矢印コネクタ 43"/>
          <p:cNvCxnSpPr/>
          <p:nvPr/>
        </p:nvCxnSpPr>
        <p:spPr>
          <a:xfrm flipH="1" flipV="1">
            <a:off x="1331640" y="1916832"/>
            <a:ext cx="629022" cy="1311002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1475656" y="2060848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B050"/>
                </a:solidFill>
                <a:latin typeface="HGP明朝E" pitchFamily="18" charset="-128"/>
                <a:ea typeface="HGP明朝E" pitchFamily="18" charset="-128"/>
              </a:rPr>
              <a:t>－</a:t>
            </a:r>
            <a:r>
              <a:rPr lang="en-US" altLang="ja-JP" dirty="0" smtClean="0">
                <a:solidFill>
                  <a:srgbClr val="00B050"/>
                </a:solidFill>
                <a:latin typeface="HGP明朝E" pitchFamily="18" charset="-128"/>
                <a:ea typeface="HGP明朝E" pitchFamily="18" charset="-128"/>
              </a:rPr>
              <a:t>21</a:t>
            </a:r>
            <a:endParaRPr kumimoji="1" lang="ja-JP" altLang="en-US" dirty="0">
              <a:solidFill>
                <a:srgbClr val="00B050"/>
              </a:solidFill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4098" name="Picture 2" descr="C:\Documents and Settings\kazuma\デスクトップ\iband.gt20me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475" y="1772518"/>
            <a:ext cx="4343400" cy="3187700"/>
          </a:xfrm>
          <a:prstGeom prst="rect">
            <a:avLst/>
          </a:prstGeom>
          <a:noFill/>
        </p:spPr>
      </p:pic>
      <p:sp>
        <p:nvSpPr>
          <p:cNvPr id="51" name="テキスト ボックス 50"/>
          <p:cNvSpPr txBox="1"/>
          <p:nvPr/>
        </p:nvSpPr>
        <p:spPr>
          <a:xfrm>
            <a:off x="4778499" y="4874493"/>
            <a:ext cx="4323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P明朝E" pitchFamily="18" charset="-128"/>
                <a:ea typeface="HGP明朝E" pitchFamily="18" charset="-128"/>
              </a:rPr>
              <a:t>R         </a:t>
            </a:r>
            <a:r>
              <a:rPr kumimoji="1" lang="en-US" altLang="ja-JP" sz="2400" dirty="0" smtClean="0">
                <a:latin typeface="Symbol" pitchFamily="18" charset="2"/>
                <a:ea typeface="HGP明朝E" pitchFamily="18" charset="-128"/>
              </a:rPr>
              <a:t>G</a:t>
            </a:r>
            <a:r>
              <a:rPr kumimoji="1" lang="en-US" altLang="ja-JP" sz="2400" dirty="0" smtClean="0">
                <a:latin typeface="HGP明朝E" pitchFamily="18" charset="-128"/>
                <a:ea typeface="HGP明朝E" pitchFamily="18" charset="-128"/>
              </a:rPr>
              <a:t>       X       M       </a:t>
            </a:r>
            <a:r>
              <a:rPr kumimoji="1" lang="en-US" altLang="ja-JP" sz="2400" dirty="0" smtClean="0">
                <a:latin typeface="Symbol" pitchFamily="18" charset="2"/>
                <a:ea typeface="HGP明朝E" pitchFamily="18" charset="-128"/>
              </a:rPr>
              <a:t> G</a:t>
            </a:r>
            <a:endParaRPr kumimoji="1" lang="ja-JP" altLang="en-US" sz="2400" dirty="0">
              <a:latin typeface="Symbol" pitchFamily="18" charset="2"/>
              <a:ea typeface="HGP明朝E" pitchFamily="18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0" y="0"/>
            <a:ext cx="2443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  <a:cs typeface="Times New Roman" pitchFamily="18" charset="0"/>
              </a:rPr>
              <a:t>Transfer III </a:t>
            </a:r>
            <a:endParaRPr kumimoji="1" lang="ja-JP" altLang="en-US" sz="3200" dirty="0">
              <a:solidFill>
                <a:srgbClr val="0000FF"/>
              </a:solidFill>
              <a:latin typeface="HGP明朝E" pitchFamily="18" charset="-128"/>
              <a:ea typeface="HGP明朝E" pitchFamily="18" charset="-128"/>
              <a:cs typeface="Times New Roman" pitchFamily="18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987824" y="1196752"/>
            <a:ext cx="1507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P明朝E" pitchFamily="18" charset="-128"/>
                <a:ea typeface="HGP明朝E" pitchFamily="18" charset="-128"/>
              </a:rPr>
              <a:t>Unit: </a:t>
            </a:r>
            <a:r>
              <a:rPr kumimoji="1" lang="en-US" altLang="ja-JP" sz="2400" dirty="0" err="1" smtClean="0">
                <a:latin typeface="HGP明朝E" pitchFamily="18" charset="-128"/>
                <a:ea typeface="HGP明朝E" pitchFamily="18" charset="-128"/>
              </a:rPr>
              <a:t>meV</a:t>
            </a:r>
            <a:endParaRPr kumimoji="1" lang="ja-JP" altLang="en-US" sz="2400" dirty="0"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439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341598" y="6165304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Symbol" pitchFamily="18" charset="2"/>
                <a:cs typeface="Times New Roman" pitchFamily="18" charset="0"/>
              </a:rPr>
              <a:t>w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1" lang="en-US" altLang="ja-JP" sz="2400" dirty="0" err="1" smtClean="0">
                <a:latin typeface="Times New Roman" pitchFamily="18" charset="0"/>
                <a:cs typeface="Times New Roman" pitchFamily="18" charset="0"/>
              </a:rPr>
              <a:t>eV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34472" y="6207695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Symbol" pitchFamily="18" charset="2"/>
                <a:cs typeface="Times New Roman" pitchFamily="18" charset="0"/>
              </a:rPr>
              <a:t>w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1" lang="en-US" altLang="ja-JP" sz="2400" dirty="0" err="1" smtClean="0">
                <a:latin typeface="Times New Roman" pitchFamily="18" charset="0"/>
                <a:cs typeface="Times New Roman" pitchFamily="18" charset="0"/>
              </a:rPr>
              <a:t>eV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Documents and Settings\kazuma\デスクトップ\report TMTSF\MESEFV06-from-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9638" y="114130"/>
            <a:ext cx="2956578" cy="3386878"/>
          </a:xfrm>
          <a:prstGeom prst="rect">
            <a:avLst/>
          </a:prstGeom>
          <a:noFill/>
        </p:spPr>
      </p:pic>
      <p:cxnSp>
        <p:nvCxnSpPr>
          <p:cNvPr id="4" name="直線矢印コネクタ 3"/>
          <p:cNvCxnSpPr/>
          <p:nvPr/>
        </p:nvCxnSpPr>
        <p:spPr>
          <a:xfrm flipV="1">
            <a:off x="3093682" y="1495888"/>
            <a:ext cx="720080" cy="165618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3131840" y="3152072"/>
            <a:ext cx="189742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3635668" y="103422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P明朝E" pitchFamily="18" charset="-128"/>
                <a:ea typeface="HGP明朝E" pitchFamily="18" charset="-128"/>
              </a:rPr>
              <a:t>b</a:t>
            </a:r>
            <a:endParaRPr kumimoji="1" lang="ja-JP" altLang="en-US" sz="24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96527" y="288315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HGP明朝E" pitchFamily="18" charset="-128"/>
                <a:ea typeface="HGP明朝E" pitchFamily="18" charset="-128"/>
              </a:rPr>
              <a:t>a</a:t>
            </a:r>
            <a:endParaRPr kumimoji="1" lang="ja-JP" altLang="en-US" sz="2400" dirty="0"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10243" name="Picture 3" descr="C:\Users\kazuma\Desktop\q_0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464" y="3356992"/>
            <a:ext cx="4186820" cy="292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kazuma\Desktop\q_1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01" y="3356992"/>
            <a:ext cx="4186820" cy="292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3556927" y="3414064"/>
            <a:ext cx="1051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HGP明朝E" pitchFamily="18" charset="-128"/>
                <a:ea typeface="HGP明朝E" pitchFamily="18" charset="-128"/>
              </a:rPr>
              <a:t>E//a</a:t>
            </a:r>
            <a:endParaRPr kumimoji="1" lang="ja-JP" altLang="en-US" sz="32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692387" y="3432337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HGP明朝E" pitchFamily="18" charset="-128"/>
                <a:ea typeface="HGP明朝E" pitchFamily="18" charset="-128"/>
              </a:rPr>
              <a:t>E//b</a:t>
            </a:r>
            <a:endParaRPr kumimoji="1" lang="ja-JP" altLang="en-US" sz="32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-478067" y="4481250"/>
            <a:ext cx="1763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HGP明朝E" pitchFamily="18" charset="-128"/>
                <a:ea typeface="HGP明朝E" pitchFamily="18" charset="-128"/>
              </a:rPr>
              <a:t>Reε</a:t>
            </a:r>
            <a:r>
              <a:rPr lang="en-US" altLang="ja-JP" sz="2800" baseline="30000" dirty="0" smtClean="0">
                <a:latin typeface="HGP明朝E" pitchFamily="18" charset="-128"/>
                <a:ea typeface="HGP明朝E" pitchFamily="18" charset="-128"/>
              </a:rPr>
              <a:t>-1</a:t>
            </a:r>
            <a:r>
              <a:rPr lang="en-US" altLang="ja-JP" sz="2800" dirty="0" smtClean="0">
                <a:latin typeface="HGP明朝E" pitchFamily="18" charset="-128"/>
                <a:ea typeface="HGP明朝E" pitchFamily="18" charset="-128"/>
              </a:rPr>
              <a:t>(ω)</a:t>
            </a:r>
            <a:endParaRPr kumimoji="1" lang="ja-JP" altLang="en-US" sz="28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4433" y="3126159"/>
            <a:ext cx="1332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</a:rPr>
              <a:t>プラズモン</a:t>
            </a:r>
            <a:endParaRPr kumimoji="1" lang="ja-JP" altLang="en-US" sz="2000" dirty="0">
              <a:solidFill>
                <a:srgbClr val="0000FF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954835" y="3126158"/>
            <a:ext cx="1332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</a:rPr>
              <a:t>プラズモン</a:t>
            </a:r>
            <a:endParaRPr kumimoji="1" lang="ja-JP" altLang="en-US" sz="2000" dirty="0">
              <a:solidFill>
                <a:srgbClr val="0000FF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608818" y="3630215"/>
            <a:ext cx="1332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</a:rPr>
              <a:t>プラズモン</a:t>
            </a:r>
            <a:endParaRPr kumimoji="1" lang="ja-JP" altLang="en-US" sz="2000" dirty="0">
              <a:solidFill>
                <a:srgbClr val="0000FF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05096" y="2882699"/>
            <a:ext cx="1332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</a:rPr>
              <a:t>プラズモン</a:t>
            </a:r>
            <a:endParaRPr kumimoji="1" lang="ja-JP" altLang="en-US" sz="2000" dirty="0">
              <a:solidFill>
                <a:srgbClr val="0000FF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61443" y="1034259"/>
            <a:ext cx="2520280" cy="108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322255"/>
              </p:ext>
            </p:extLst>
          </p:nvPr>
        </p:nvGraphicFramePr>
        <p:xfrm>
          <a:off x="474663" y="1362075"/>
          <a:ext cx="250348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数式" r:id="rId6" imgW="1358640" imgH="241200" progId="Equation.3">
                  <p:embed/>
                </p:oleObj>
              </mc:Choice>
              <mc:Fallback>
                <p:oleObj name="数式" r:id="rId6" imgW="1358640" imgH="241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3" y="1362075"/>
                        <a:ext cx="2503487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31128" y="-17218"/>
            <a:ext cx="40270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ja-JP" sz="3600" dirty="0" smtClean="0">
                <a:solidFill>
                  <a:srgbClr val="0000FF"/>
                </a:solidFill>
                <a:latin typeface="HGS明朝E" pitchFamily="18" charset="-128"/>
                <a:ea typeface="HGS明朝E" pitchFamily="18" charset="-128"/>
                <a:cs typeface="Times New Roman" pitchFamily="18" charset="0"/>
              </a:rPr>
              <a:t>Dielectric response</a:t>
            </a:r>
            <a:endParaRPr lang="en-US" altLang="ja-JP" sz="3600" dirty="0">
              <a:solidFill>
                <a:srgbClr val="0000FF"/>
              </a:solidFill>
              <a:latin typeface="HGS明朝E" pitchFamily="18" charset="-128"/>
              <a:ea typeface="HGS明朝E" pitchFamily="18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46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kazuma\Desktop\Reflectan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79" y="2435133"/>
            <a:ext cx="4140969" cy="288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0" y="0"/>
            <a:ext cx="2648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  <a:cs typeface="Times New Roman" pitchFamily="18" charset="0"/>
              </a:rPr>
              <a:t>Reflectance </a:t>
            </a:r>
            <a:endParaRPr kumimoji="1" lang="ja-JP" altLang="en-US" sz="3600" dirty="0">
              <a:solidFill>
                <a:srgbClr val="0000FF"/>
              </a:solidFill>
              <a:latin typeface="HGP明朝E" pitchFamily="18" charset="-128"/>
              <a:ea typeface="HGP明朝E" pitchFamily="18" charset="-128"/>
              <a:cs typeface="Times New Roman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44763" y="1973468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P明朝E" pitchFamily="18" charset="-128"/>
                <a:ea typeface="HGP明朝E" pitchFamily="18" charset="-128"/>
              </a:rPr>
              <a:t>Expt.</a:t>
            </a:r>
            <a:endParaRPr kumimoji="1" lang="ja-JP" altLang="en-US" sz="24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45099" y="6197361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</a:rPr>
              <a:t>1000cm</a:t>
            </a:r>
            <a:r>
              <a:rPr kumimoji="1" lang="en-US" altLang="ja-JP" baseline="30000" dirty="0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</a:rPr>
              <a:t>-1</a:t>
            </a:r>
            <a:r>
              <a:rPr kumimoji="1" lang="en-US" altLang="ja-JP" dirty="0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</a:rPr>
              <a:t>=0.12eV</a:t>
            </a:r>
            <a:endParaRPr kumimoji="1" lang="ja-JP" altLang="en-US" dirty="0">
              <a:solidFill>
                <a:srgbClr val="FF0000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84168" y="2004063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P明朝E" pitchFamily="18" charset="-128"/>
                <a:ea typeface="HGP明朝E" pitchFamily="18" charset="-128"/>
              </a:rPr>
              <a:t>theory</a:t>
            </a:r>
            <a:endParaRPr kumimoji="1" lang="ja-JP" altLang="en-US" sz="24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2309" y="4073314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00B050"/>
                </a:solidFill>
                <a:latin typeface="HGP明朝E" pitchFamily="18" charset="-128"/>
                <a:ea typeface="HGP明朝E" pitchFamily="18" charset="-128"/>
              </a:rPr>
              <a:t>E//b</a:t>
            </a:r>
            <a:endParaRPr kumimoji="1" lang="ja-JP" altLang="en-US" sz="3200" dirty="0">
              <a:solidFill>
                <a:srgbClr val="00B050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73507" y="2780928"/>
            <a:ext cx="1051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</a:rPr>
              <a:t>E//a</a:t>
            </a:r>
            <a:endParaRPr kumimoji="1" lang="ja-JP" altLang="en-US" sz="3200" dirty="0">
              <a:solidFill>
                <a:srgbClr val="FF0000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05926" y="5518973"/>
            <a:ext cx="2422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HGP明朝E" pitchFamily="18" charset="-128"/>
                <a:ea typeface="HGP明朝E" pitchFamily="18" charset="-128"/>
              </a:rPr>
              <a:t>ω</a:t>
            </a:r>
            <a:r>
              <a:rPr kumimoji="1" lang="en-US" altLang="ja-JP" baseline="-25000" dirty="0" err="1" smtClean="0">
                <a:latin typeface="HGP明朝E" pitchFamily="18" charset="-128"/>
                <a:ea typeface="HGP明朝E" pitchFamily="18" charset="-128"/>
              </a:rPr>
              <a:t>P</a:t>
            </a:r>
            <a:r>
              <a:rPr kumimoji="1" lang="en-US" altLang="ja-JP" dirty="0" smtClean="0">
                <a:latin typeface="HGP明朝E" pitchFamily="18" charset="-128"/>
                <a:ea typeface="HGP明朝E" pitchFamily="18" charset="-128"/>
              </a:rPr>
              <a:t>(E//a) = 8300 cm</a:t>
            </a:r>
            <a:r>
              <a:rPr kumimoji="1" lang="en-US" altLang="ja-JP" baseline="30000" dirty="0" smtClean="0">
                <a:latin typeface="HGP明朝E" pitchFamily="18" charset="-128"/>
                <a:ea typeface="HGP明朝E" pitchFamily="18" charset="-128"/>
              </a:rPr>
              <a:t>-1</a:t>
            </a:r>
          </a:p>
          <a:p>
            <a:r>
              <a:rPr lang="en-US" altLang="ja-JP" dirty="0" err="1" smtClean="0">
                <a:latin typeface="HGP明朝E" pitchFamily="18" charset="-128"/>
                <a:ea typeface="HGP明朝E" pitchFamily="18" charset="-128"/>
              </a:rPr>
              <a:t>ω</a:t>
            </a:r>
            <a:r>
              <a:rPr lang="en-US" altLang="ja-JP" baseline="-25000" dirty="0" err="1" smtClean="0">
                <a:latin typeface="HGP明朝E" pitchFamily="18" charset="-128"/>
                <a:ea typeface="HGP明朝E" pitchFamily="18" charset="-128"/>
              </a:rPr>
              <a:t>P</a:t>
            </a:r>
            <a:r>
              <a:rPr lang="en-US" altLang="ja-JP" dirty="0" smtClean="0">
                <a:latin typeface="HGP明朝E" pitchFamily="18" charset="-128"/>
                <a:ea typeface="HGP明朝E" pitchFamily="18" charset="-128"/>
              </a:rPr>
              <a:t>(E//b) = 2140 cm</a:t>
            </a:r>
            <a:r>
              <a:rPr lang="en-US" altLang="ja-JP" baseline="30000" dirty="0" smtClean="0">
                <a:latin typeface="HGP明朝E" pitchFamily="18" charset="-128"/>
                <a:ea typeface="HGP明朝E" pitchFamily="18" charset="-128"/>
              </a:rPr>
              <a:t>-1</a:t>
            </a:r>
            <a:endParaRPr kumimoji="1" lang="en-US" altLang="ja-JP" baseline="30000" dirty="0" smtClean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16555" y="5514992"/>
            <a:ext cx="2502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HGP明朝E" pitchFamily="18" charset="-128"/>
                <a:ea typeface="HGP明朝E" pitchFamily="18" charset="-128"/>
              </a:rPr>
              <a:t>ω</a:t>
            </a:r>
            <a:r>
              <a:rPr kumimoji="1" lang="en-US" altLang="ja-JP" baseline="-25000" dirty="0" err="1" smtClean="0">
                <a:latin typeface="HGP明朝E" pitchFamily="18" charset="-128"/>
                <a:ea typeface="HGP明朝E" pitchFamily="18" charset="-128"/>
              </a:rPr>
              <a:t>P</a:t>
            </a:r>
            <a:r>
              <a:rPr kumimoji="1" lang="en-US" altLang="ja-JP" dirty="0" smtClean="0">
                <a:latin typeface="HGP明朝E" pitchFamily="18" charset="-128"/>
                <a:ea typeface="HGP明朝E" pitchFamily="18" charset="-128"/>
              </a:rPr>
              <a:t>(E//a) = </a:t>
            </a:r>
            <a:r>
              <a:rPr lang="en-US" altLang="ja-JP" dirty="0" smtClean="0">
                <a:latin typeface="HGP明朝E" pitchFamily="18" charset="-128"/>
                <a:ea typeface="HGP明朝E" pitchFamily="18" charset="-128"/>
              </a:rPr>
              <a:t>70</a:t>
            </a:r>
            <a:r>
              <a:rPr kumimoji="1" lang="en-US" altLang="ja-JP" dirty="0" smtClean="0">
                <a:latin typeface="HGP明朝E" pitchFamily="18" charset="-128"/>
                <a:ea typeface="HGP明朝E" pitchFamily="18" charset="-128"/>
              </a:rPr>
              <a:t>00 cm</a:t>
            </a:r>
            <a:r>
              <a:rPr kumimoji="1" lang="en-US" altLang="ja-JP" baseline="30000" dirty="0" smtClean="0">
                <a:latin typeface="HGP明朝E" pitchFamily="18" charset="-128"/>
                <a:ea typeface="HGP明朝E" pitchFamily="18" charset="-128"/>
              </a:rPr>
              <a:t>-1</a:t>
            </a:r>
          </a:p>
          <a:p>
            <a:r>
              <a:rPr lang="en-US" altLang="ja-JP" dirty="0" err="1" smtClean="0">
                <a:latin typeface="HGP明朝E" pitchFamily="18" charset="-128"/>
                <a:ea typeface="HGP明朝E" pitchFamily="18" charset="-128"/>
              </a:rPr>
              <a:t>ω</a:t>
            </a:r>
            <a:r>
              <a:rPr lang="en-US" altLang="ja-JP" baseline="-25000" dirty="0" err="1" smtClean="0">
                <a:latin typeface="HGP明朝E" pitchFamily="18" charset="-128"/>
                <a:ea typeface="HGP明朝E" pitchFamily="18" charset="-128"/>
              </a:rPr>
              <a:t>P</a:t>
            </a:r>
            <a:r>
              <a:rPr lang="en-US" altLang="ja-JP" dirty="0" smtClean="0">
                <a:latin typeface="HGP明朝E" pitchFamily="18" charset="-128"/>
                <a:ea typeface="HGP明朝E" pitchFamily="18" charset="-128"/>
              </a:rPr>
              <a:t>(E//b) = 1200 cm</a:t>
            </a:r>
            <a:r>
              <a:rPr lang="en-US" altLang="ja-JP" baseline="30000" dirty="0" smtClean="0">
                <a:latin typeface="HGP明朝E" pitchFamily="18" charset="-128"/>
                <a:ea typeface="HGP明朝E" pitchFamily="18" charset="-128"/>
              </a:rPr>
              <a:t>-1</a:t>
            </a:r>
            <a:endParaRPr kumimoji="1" lang="en-US" altLang="ja-JP" baseline="30000" dirty="0" smtClean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02243" y="46365"/>
            <a:ext cx="5306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B0F0"/>
                </a:solidFill>
                <a:latin typeface="HGP明朝E" pitchFamily="18" charset="-128"/>
                <a:ea typeface="HGP明朝E" pitchFamily="18" charset="-128"/>
              </a:rPr>
              <a:t>Dressel</a:t>
            </a:r>
            <a:r>
              <a:rPr lang="en-US" altLang="ja-JP" dirty="0" smtClean="0">
                <a:solidFill>
                  <a:srgbClr val="00B0F0"/>
                </a:solidFill>
                <a:latin typeface="HGP明朝E" pitchFamily="18" charset="-128"/>
                <a:ea typeface="HGP明朝E" pitchFamily="18" charset="-128"/>
              </a:rPr>
              <a:t> , ISRN Condensed Matter Physics </a:t>
            </a:r>
            <a:endParaRPr kumimoji="1" lang="en-US" altLang="ja-JP" dirty="0" smtClean="0">
              <a:solidFill>
                <a:srgbClr val="00B0F0"/>
              </a:solidFill>
              <a:latin typeface="HGP明朝E" pitchFamily="18" charset="-128"/>
              <a:ea typeface="HGP明朝E" pitchFamily="18" charset="-128"/>
            </a:endParaRPr>
          </a:p>
          <a:p>
            <a:r>
              <a:rPr kumimoji="1" lang="en-US" altLang="ja-JP" dirty="0" smtClean="0">
                <a:solidFill>
                  <a:srgbClr val="00B0F0"/>
                </a:solidFill>
                <a:latin typeface="HGP明朝E" pitchFamily="18" charset="-128"/>
                <a:ea typeface="HGP明朝E" pitchFamily="18" charset="-128"/>
              </a:rPr>
              <a:t>Jacobsen-Tanner-</a:t>
            </a:r>
            <a:r>
              <a:rPr kumimoji="1" lang="en-US" altLang="ja-JP" dirty="0" err="1" smtClean="0">
                <a:solidFill>
                  <a:srgbClr val="00B0F0"/>
                </a:solidFill>
                <a:latin typeface="HGP明朝E" pitchFamily="18" charset="-128"/>
                <a:ea typeface="HGP明朝E" pitchFamily="18" charset="-128"/>
              </a:rPr>
              <a:t>Bechgaard</a:t>
            </a:r>
            <a:r>
              <a:rPr kumimoji="1" lang="en-US" altLang="ja-JP" dirty="0" smtClean="0">
                <a:solidFill>
                  <a:srgbClr val="00B0F0"/>
                </a:solidFill>
                <a:latin typeface="HGP明朝E" pitchFamily="18" charset="-128"/>
                <a:ea typeface="HGP明朝E" pitchFamily="18" charset="-128"/>
              </a:rPr>
              <a:t>, PRL 46, 1142 (1981)</a:t>
            </a:r>
            <a:endParaRPr kumimoji="1" lang="ja-JP" altLang="en-US" dirty="0">
              <a:solidFill>
                <a:srgbClr val="00B0F0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347864" y="980728"/>
            <a:ext cx="2520280" cy="108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305157"/>
              </p:ext>
            </p:extLst>
          </p:nvPr>
        </p:nvGraphicFramePr>
        <p:xfrm>
          <a:off x="3478213" y="1030288"/>
          <a:ext cx="2268537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数式" r:id="rId4" imgW="1231560" imgH="545760" progId="Equation.3">
                  <p:embed/>
                </p:oleObj>
              </mc:Choice>
              <mc:Fallback>
                <p:oleObj name="数式" r:id="rId4" imgW="1231560" imgH="54576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213" y="1030288"/>
                        <a:ext cx="2268537" cy="998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" y="2389681"/>
            <a:ext cx="4548467" cy="319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1503402" y="3583448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00B050"/>
                </a:solidFill>
                <a:latin typeface="HGP明朝E" pitchFamily="18" charset="-128"/>
                <a:ea typeface="HGP明朝E" pitchFamily="18" charset="-128"/>
              </a:rPr>
              <a:t>E//b</a:t>
            </a:r>
            <a:endParaRPr kumimoji="1" lang="ja-JP" altLang="en-US" sz="3200" dirty="0">
              <a:solidFill>
                <a:srgbClr val="00B050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91880" y="2204864"/>
            <a:ext cx="105189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</a:rPr>
              <a:t>E//a</a:t>
            </a:r>
            <a:endParaRPr kumimoji="1" lang="ja-JP" altLang="en-US" sz="3200" dirty="0">
              <a:solidFill>
                <a:srgbClr val="FF0000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150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242830"/>
              </p:ext>
            </p:extLst>
          </p:nvPr>
        </p:nvGraphicFramePr>
        <p:xfrm>
          <a:off x="1187624" y="1124744"/>
          <a:ext cx="6408712" cy="1287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4" name="数式" r:id="rId3" imgW="2577960" imgH="520560" progId="Equation.3">
                  <p:embed/>
                </p:oleObj>
              </mc:Choice>
              <mc:Fallback>
                <p:oleObj name="数式" r:id="rId3" imgW="2577960" imgH="52056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124744"/>
                        <a:ext cx="6408712" cy="12874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0" y="0"/>
            <a:ext cx="4087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  <a:cs typeface="Times New Roman" pitchFamily="18" charset="0"/>
              </a:rPr>
              <a:t>Spectral function:  </a:t>
            </a:r>
            <a:endParaRPr kumimoji="1" lang="ja-JP" altLang="en-US" sz="3600" dirty="0">
              <a:solidFill>
                <a:srgbClr val="0000FF"/>
              </a:solidFill>
              <a:latin typeface="HGP明朝E" pitchFamily="18" charset="-128"/>
              <a:ea typeface="HGP明朝E" pitchFamily="18" charset="-128"/>
              <a:cs typeface="Times New Roman" pitchFamily="18" charset="0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213963"/>
              </p:ext>
            </p:extLst>
          </p:nvPr>
        </p:nvGraphicFramePr>
        <p:xfrm>
          <a:off x="1187624" y="2780928"/>
          <a:ext cx="7126881" cy="10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5" name="数式" r:id="rId5" imgW="2869920" imgH="393480" progId="Equation.3">
                  <p:embed/>
                </p:oleObj>
              </mc:Choice>
              <mc:Fallback>
                <p:oleObj name="数式" r:id="rId5" imgW="2869920" imgH="39348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780928"/>
                        <a:ext cx="7126881" cy="10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グループ化 103"/>
          <p:cNvGrpSpPr>
            <a:grpSpLocks/>
          </p:cNvGrpSpPr>
          <p:nvPr/>
        </p:nvGrpSpPr>
        <p:grpSpPr bwMode="auto">
          <a:xfrm>
            <a:off x="3252728" y="5687508"/>
            <a:ext cx="2925762" cy="2538"/>
            <a:chOff x="3714611" y="1766069"/>
            <a:chExt cx="1369471" cy="324"/>
          </a:xfrm>
        </p:grpSpPr>
        <p:cxnSp>
          <p:nvCxnSpPr>
            <p:cNvPr id="10" name="直線矢印コネクタ 9"/>
            <p:cNvCxnSpPr/>
            <p:nvPr/>
          </p:nvCxnSpPr>
          <p:spPr>
            <a:xfrm>
              <a:off x="3714611" y="1766069"/>
              <a:ext cx="73117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 flipV="1">
              <a:off x="4296432" y="1766393"/>
              <a:ext cx="78765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フリーフォーム 8"/>
          <p:cNvSpPr/>
          <p:nvPr/>
        </p:nvSpPr>
        <p:spPr bwMode="auto">
          <a:xfrm rot="21131281">
            <a:off x="3189230" y="4221088"/>
            <a:ext cx="2914650" cy="1685925"/>
          </a:xfrm>
          <a:custGeom>
            <a:avLst/>
            <a:gdLst>
              <a:gd name="connsiteX0" fmla="*/ 0 w 3754036"/>
              <a:gd name="connsiteY0" fmla="*/ 1371624 h 1844589"/>
              <a:gd name="connsiteX1" fmla="*/ 94593 w 3754036"/>
              <a:gd name="connsiteY1" fmla="*/ 945955 h 1844589"/>
              <a:gd name="connsiteX2" fmla="*/ 472966 w 3754036"/>
              <a:gd name="connsiteY2" fmla="*/ 977486 h 1844589"/>
              <a:gd name="connsiteX3" fmla="*/ 630621 w 3754036"/>
              <a:gd name="connsiteY3" fmla="*/ 520286 h 1844589"/>
              <a:gd name="connsiteX4" fmla="*/ 945931 w 3754036"/>
              <a:gd name="connsiteY4" fmla="*/ 520286 h 1844589"/>
              <a:gd name="connsiteX5" fmla="*/ 1182414 w 3754036"/>
              <a:gd name="connsiteY5" fmla="*/ 31555 h 1844589"/>
              <a:gd name="connsiteX6" fmla="*/ 1639614 w 3754036"/>
              <a:gd name="connsiteY6" fmla="*/ 252272 h 1844589"/>
              <a:gd name="connsiteX7" fmla="*/ 1954925 w 3754036"/>
              <a:gd name="connsiteY7" fmla="*/ 24 h 1844589"/>
              <a:gd name="connsiteX8" fmla="*/ 2301766 w 3754036"/>
              <a:gd name="connsiteY8" fmla="*/ 236507 h 1844589"/>
              <a:gd name="connsiteX9" fmla="*/ 2774731 w 3754036"/>
              <a:gd name="connsiteY9" fmla="*/ 189210 h 1844589"/>
              <a:gd name="connsiteX10" fmla="*/ 2932387 w 3754036"/>
              <a:gd name="connsiteY10" fmla="*/ 677941 h 1844589"/>
              <a:gd name="connsiteX11" fmla="*/ 3310759 w 3754036"/>
              <a:gd name="connsiteY11" fmla="*/ 788300 h 1844589"/>
              <a:gd name="connsiteX12" fmla="*/ 3373821 w 3754036"/>
              <a:gd name="connsiteY12" fmla="*/ 1340093 h 1844589"/>
              <a:gd name="connsiteX13" fmla="*/ 3720662 w 3754036"/>
              <a:gd name="connsiteY13" fmla="*/ 1481982 h 1844589"/>
              <a:gd name="connsiteX14" fmla="*/ 3720662 w 3754036"/>
              <a:gd name="connsiteY14" fmla="*/ 1844589 h 184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54036" h="1844589">
                <a:moveTo>
                  <a:pt x="0" y="1371624"/>
                </a:moveTo>
                <a:cubicBezTo>
                  <a:pt x="7882" y="1191634"/>
                  <a:pt x="15765" y="1011645"/>
                  <a:pt x="94593" y="945955"/>
                </a:cubicBezTo>
                <a:cubicBezTo>
                  <a:pt x="173421" y="880265"/>
                  <a:pt x="383628" y="1048431"/>
                  <a:pt x="472966" y="977486"/>
                </a:cubicBezTo>
                <a:cubicBezTo>
                  <a:pt x="562304" y="906541"/>
                  <a:pt x="551794" y="596486"/>
                  <a:pt x="630621" y="520286"/>
                </a:cubicBezTo>
                <a:cubicBezTo>
                  <a:pt x="709448" y="444086"/>
                  <a:pt x="853965" y="601741"/>
                  <a:pt x="945931" y="520286"/>
                </a:cubicBezTo>
                <a:cubicBezTo>
                  <a:pt x="1037897" y="438831"/>
                  <a:pt x="1066800" y="76224"/>
                  <a:pt x="1182414" y="31555"/>
                </a:cubicBezTo>
                <a:cubicBezTo>
                  <a:pt x="1298028" y="-13114"/>
                  <a:pt x="1510862" y="257527"/>
                  <a:pt x="1639614" y="252272"/>
                </a:cubicBezTo>
                <a:cubicBezTo>
                  <a:pt x="1768366" y="247017"/>
                  <a:pt x="1844566" y="2651"/>
                  <a:pt x="1954925" y="24"/>
                </a:cubicBezTo>
                <a:cubicBezTo>
                  <a:pt x="2065284" y="-2603"/>
                  <a:pt x="2165132" y="204976"/>
                  <a:pt x="2301766" y="236507"/>
                </a:cubicBezTo>
                <a:cubicBezTo>
                  <a:pt x="2438400" y="268038"/>
                  <a:pt x="2669628" y="115638"/>
                  <a:pt x="2774731" y="189210"/>
                </a:cubicBezTo>
                <a:cubicBezTo>
                  <a:pt x="2879835" y="262782"/>
                  <a:pt x="2843049" y="578093"/>
                  <a:pt x="2932387" y="677941"/>
                </a:cubicBezTo>
                <a:cubicBezTo>
                  <a:pt x="3021725" y="777789"/>
                  <a:pt x="3237187" y="677941"/>
                  <a:pt x="3310759" y="788300"/>
                </a:cubicBezTo>
                <a:cubicBezTo>
                  <a:pt x="3384331" y="898659"/>
                  <a:pt x="3305504" y="1224479"/>
                  <a:pt x="3373821" y="1340093"/>
                </a:cubicBezTo>
                <a:cubicBezTo>
                  <a:pt x="3442138" y="1455707"/>
                  <a:pt x="3662855" y="1397899"/>
                  <a:pt x="3720662" y="1481982"/>
                </a:cubicBezTo>
                <a:cubicBezTo>
                  <a:pt x="3778469" y="1566065"/>
                  <a:pt x="3749565" y="1705327"/>
                  <a:pt x="3720662" y="1844589"/>
                </a:cubicBezTo>
              </a:path>
            </a:pathLst>
          </a:custGeom>
          <a:noFill/>
          <a:ln w="381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18" name="グループ化 17"/>
          <p:cNvGrpSpPr/>
          <p:nvPr/>
        </p:nvGrpSpPr>
        <p:grpSpPr>
          <a:xfrm>
            <a:off x="5657956" y="5691889"/>
            <a:ext cx="1794364" cy="2399"/>
            <a:chOff x="5135110" y="5691889"/>
            <a:chExt cx="1794364" cy="2399"/>
          </a:xfrm>
        </p:grpSpPr>
        <p:cxnSp>
          <p:nvCxnSpPr>
            <p:cNvPr id="13" name="直線矢印コネクタ 12"/>
            <p:cNvCxnSpPr/>
            <p:nvPr/>
          </p:nvCxnSpPr>
          <p:spPr bwMode="auto">
            <a:xfrm>
              <a:off x="5135110" y="5691889"/>
              <a:ext cx="1306791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 bwMode="auto">
            <a:xfrm>
              <a:off x="6012160" y="5694288"/>
              <a:ext cx="91731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グループ化 18"/>
          <p:cNvGrpSpPr/>
          <p:nvPr/>
        </p:nvGrpSpPr>
        <p:grpSpPr>
          <a:xfrm>
            <a:off x="1821078" y="5694161"/>
            <a:ext cx="1578340" cy="2399"/>
            <a:chOff x="5351134" y="5691889"/>
            <a:chExt cx="1578340" cy="2399"/>
          </a:xfrm>
        </p:grpSpPr>
        <p:cxnSp>
          <p:nvCxnSpPr>
            <p:cNvPr id="20" name="直線矢印コネクタ 19"/>
            <p:cNvCxnSpPr/>
            <p:nvPr/>
          </p:nvCxnSpPr>
          <p:spPr bwMode="auto">
            <a:xfrm flipV="1">
              <a:off x="5351134" y="5691889"/>
              <a:ext cx="946751" cy="2399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 bwMode="auto">
            <a:xfrm>
              <a:off x="6012160" y="5694288"/>
              <a:ext cx="91731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テキスト ボックス 22"/>
          <p:cNvSpPr txBox="1"/>
          <p:nvPr/>
        </p:nvSpPr>
        <p:spPr>
          <a:xfrm>
            <a:off x="4495741" y="5804886"/>
            <a:ext cx="453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HGP明朝E" pitchFamily="18" charset="-128"/>
                <a:ea typeface="HGP明朝E" pitchFamily="18" charset="-128"/>
              </a:rPr>
              <a:t>G</a:t>
            </a:r>
            <a:endParaRPr kumimoji="1" lang="ja-JP" altLang="en-US" sz="32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399560" y="474088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latin typeface="HG明朝E" pitchFamily="17" charset="-128"/>
                <a:ea typeface="HG明朝E" pitchFamily="17" charset="-128"/>
              </a:rPr>
              <a:t>Σ</a:t>
            </a:r>
            <a:endParaRPr kumimoji="1" lang="ja-JP" altLang="en-US" sz="3600" dirty="0">
              <a:latin typeface="HG明朝E" pitchFamily="17" charset="-128"/>
              <a:ea typeface="HG明朝E" pitchFamily="17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450207" y="4094553"/>
            <a:ext cx="55496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latin typeface="HGP明朝E" pitchFamily="18" charset="-128"/>
                <a:ea typeface="HGP明朝E" pitchFamily="18" charset="-128"/>
              </a:rPr>
              <a:t>W</a:t>
            </a:r>
            <a:endParaRPr kumimoji="1" lang="ja-JP" altLang="en-US" sz="3600" dirty="0"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86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0"/>
            <a:ext cx="4067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  <a:cs typeface="Times New Roman" pitchFamily="18" charset="0"/>
              </a:rPr>
              <a:t>Screened Coulomb </a:t>
            </a:r>
            <a:endParaRPr kumimoji="1" lang="ja-JP" altLang="en-US" sz="3600" dirty="0">
              <a:solidFill>
                <a:srgbClr val="0000FF"/>
              </a:solidFill>
              <a:latin typeface="HGP明朝E" pitchFamily="18" charset="-128"/>
              <a:ea typeface="HGP明朝E" pitchFamily="18" charset="-128"/>
              <a:cs typeface="Times New Roman" pitchFamily="18" charset="0"/>
            </a:endParaRPr>
          </a:p>
        </p:txBody>
      </p:sp>
      <p:pic>
        <p:nvPicPr>
          <p:cNvPr id="1026" name="Picture 2" descr="C:\Documents and Settings\kazuma\デスクトップ\ReWw.100.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736" y="980728"/>
            <a:ext cx="3816424" cy="2666397"/>
          </a:xfrm>
          <a:prstGeom prst="rect">
            <a:avLst/>
          </a:prstGeom>
          <a:noFill/>
        </p:spPr>
      </p:pic>
      <p:pic>
        <p:nvPicPr>
          <p:cNvPr id="1027" name="Picture 3" descr="C:\Documents and Settings\kazuma\デスクトップ\ImWw.100.1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736" y="3645024"/>
            <a:ext cx="3816424" cy="2758989"/>
          </a:xfrm>
          <a:prstGeom prst="rect">
            <a:avLst/>
          </a:prstGeom>
          <a:noFill/>
        </p:spPr>
      </p:pic>
      <p:pic>
        <p:nvPicPr>
          <p:cNvPr id="1028" name="Picture 4" descr="C:\Documents and Settings\kazuma\デスクトップ\ReWw.010.1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7168" y="980728"/>
            <a:ext cx="3794770" cy="2651268"/>
          </a:xfrm>
          <a:prstGeom prst="rect">
            <a:avLst/>
          </a:prstGeom>
          <a:noFill/>
        </p:spPr>
      </p:pic>
      <p:pic>
        <p:nvPicPr>
          <p:cNvPr id="1029" name="Picture 5" descr="C:\Documents and Settings\kazuma\デスクトップ\ImWw.010.1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7167" y="3645024"/>
            <a:ext cx="3805273" cy="2750929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5796136" y="620688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HGP明朝E" pitchFamily="18" charset="-128"/>
                <a:ea typeface="HGP明朝E" pitchFamily="18" charset="-128"/>
              </a:rPr>
              <a:t>q=(0.0, </a:t>
            </a:r>
            <a:r>
              <a:rPr lang="en-US" altLang="ja-JP" sz="2000" dirty="0" smtClean="0">
                <a:latin typeface="HGP明朝E" pitchFamily="18" charset="-128"/>
                <a:ea typeface="HGP明朝E" pitchFamily="18" charset="-128"/>
              </a:rPr>
              <a:t>1/9</a:t>
            </a:r>
            <a:r>
              <a:rPr kumimoji="1" lang="en-US" altLang="ja-JP" sz="2000" dirty="0" smtClean="0">
                <a:latin typeface="HGP明朝E" pitchFamily="18" charset="-128"/>
                <a:ea typeface="HGP明朝E" pitchFamily="18" charset="-128"/>
              </a:rPr>
              <a:t>, 0.0)</a:t>
            </a:r>
            <a:endParaRPr kumimoji="1" lang="ja-JP" altLang="en-US" sz="20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44487" y="608022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HGP明朝E" pitchFamily="18" charset="-128"/>
                <a:ea typeface="HGP明朝E" pitchFamily="18" charset="-128"/>
              </a:rPr>
              <a:t>q=(</a:t>
            </a:r>
            <a:r>
              <a:rPr lang="en-US" altLang="ja-JP" sz="2000" dirty="0" smtClean="0">
                <a:latin typeface="HGP明朝E" pitchFamily="18" charset="-128"/>
                <a:ea typeface="HGP明朝E" pitchFamily="18" charset="-128"/>
              </a:rPr>
              <a:t>1/9</a:t>
            </a:r>
            <a:r>
              <a:rPr kumimoji="1" lang="en-US" altLang="ja-JP" sz="2000" dirty="0" smtClean="0">
                <a:latin typeface="HGP明朝E" pitchFamily="18" charset="-128"/>
                <a:ea typeface="HGP明朝E" pitchFamily="18" charset="-128"/>
              </a:rPr>
              <a:t>, 0.0, 0.0)</a:t>
            </a:r>
            <a:endParaRPr kumimoji="1" lang="ja-JP" altLang="en-US" sz="20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79613" y="6359973"/>
            <a:ext cx="978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HGP明朝E" pitchFamily="18" charset="-128"/>
                <a:ea typeface="HGP明朝E" pitchFamily="18" charset="-128"/>
              </a:rPr>
              <a:t>ω</a:t>
            </a:r>
            <a:r>
              <a:rPr kumimoji="1" lang="en-US" altLang="ja-JP" sz="2000" dirty="0" smtClean="0">
                <a:latin typeface="HGP明朝E" pitchFamily="18" charset="-128"/>
                <a:ea typeface="HGP明朝E" pitchFamily="18" charset="-128"/>
              </a:rPr>
              <a:t> (</a:t>
            </a:r>
            <a:r>
              <a:rPr kumimoji="1" lang="en-US" altLang="ja-JP" sz="2000" dirty="0" err="1" smtClean="0">
                <a:latin typeface="HGP明朝E" pitchFamily="18" charset="-128"/>
                <a:ea typeface="HGP明朝E" pitchFamily="18" charset="-128"/>
              </a:rPr>
              <a:t>eV</a:t>
            </a:r>
            <a:r>
              <a:rPr kumimoji="1" lang="en-US" altLang="ja-JP" sz="2000" dirty="0" smtClean="0">
                <a:latin typeface="HGP明朝E" pitchFamily="18" charset="-128"/>
                <a:ea typeface="HGP明朝E" pitchFamily="18" charset="-128"/>
              </a:rPr>
              <a:t>)</a:t>
            </a:r>
            <a:endParaRPr kumimoji="1" lang="ja-JP" altLang="en-US" sz="20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71225" y="6326520"/>
            <a:ext cx="978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HGP明朝E" pitchFamily="18" charset="-128"/>
                <a:ea typeface="HGP明朝E" pitchFamily="18" charset="-128"/>
              </a:rPr>
              <a:t>ω</a:t>
            </a:r>
            <a:r>
              <a:rPr kumimoji="1" lang="en-US" altLang="ja-JP" sz="2000" dirty="0" smtClean="0">
                <a:latin typeface="HGP明朝E" pitchFamily="18" charset="-128"/>
                <a:ea typeface="HGP明朝E" pitchFamily="18" charset="-128"/>
              </a:rPr>
              <a:t> (</a:t>
            </a:r>
            <a:r>
              <a:rPr kumimoji="1" lang="en-US" altLang="ja-JP" sz="2000" dirty="0" err="1" smtClean="0">
                <a:latin typeface="HGP明朝E" pitchFamily="18" charset="-128"/>
                <a:ea typeface="HGP明朝E" pitchFamily="18" charset="-128"/>
              </a:rPr>
              <a:t>eV</a:t>
            </a:r>
            <a:r>
              <a:rPr kumimoji="1" lang="en-US" altLang="ja-JP" sz="2000" dirty="0" smtClean="0">
                <a:latin typeface="HGP明朝E" pitchFamily="18" charset="-128"/>
                <a:ea typeface="HGP明朝E" pitchFamily="18" charset="-128"/>
              </a:rPr>
              <a:t>)</a:t>
            </a:r>
            <a:endParaRPr kumimoji="1" lang="ja-JP" altLang="en-US" sz="20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16200000">
            <a:off x="-361115" y="2043109"/>
            <a:ext cx="1830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latin typeface="HGP明朝E" pitchFamily="18" charset="-128"/>
                <a:ea typeface="HGP明朝E" pitchFamily="18" charset="-128"/>
              </a:rPr>
              <a:t>ReW</a:t>
            </a:r>
            <a:r>
              <a:rPr kumimoji="1" lang="en-US" altLang="ja-JP" sz="2000" dirty="0" smtClean="0">
                <a:latin typeface="HGP明朝E" pitchFamily="18" charset="-128"/>
                <a:ea typeface="HGP明朝E" pitchFamily="18" charset="-128"/>
              </a:rPr>
              <a:t>(</a:t>
            </a:r>
            <a:r>
              <a:rPr kumimoji="1" lang="en-US" altLang="ja-JP" sz="2000" dirty="0" err="1" smtClean="0">
                <a:latin typeface="HGP明朝E" pitchFamily="18" charset="-128"/>
                <a:ea typeface="HGP明朝E" pitchFamily="18" charset="-128"/>
              </a:rPr>
              <a:t>q,ω</a:t>
            </a:r>
            <a:r>
              <a:rPr kumimoji="1" lang="en-US" altLang="ja-JP" sz="2000" dirty="0" smtClean="0">
                <a:latin typeface="HGP明朝E" pitchFamily="18" charset="-128"/>
                <a:ea typeface="HGP明朝E" pitchFamily="18" charset="-128"/>
              </a:rPr>
              <a:t>) (</a:t>
            </a:r>
            <a:r>
              <a:rPr kumimoji="1" lang="en-US" altLang="ja-JP" sz="2000" dirty="0" err="1" smtClean="0">
                <a:latin typeface="HGP明朝E" pitchFamily="18" charset="-128"/>
                <a:ea typeface="HGP明朝E" pitchFamily="18" charset="-128"/>
              </a:rPr>
              <a:t>eV</a:t>
            </a:r>
            <a:r>
              <a:rPr kumimoji="1" lang="en-US" altLang="ja-JP" sz="2000" dirty="0" smtClean="0">
                <a:latin typeface="HGP明朝E" pitchFamily="18" charset="-128"/>
                <a:ea typeface="HGP明朝E" pitchFamily="18" charset="-128"/>
              </a:rPr>
              <a:t>)</a:t>
            </a:r>
            <a:endParaRPr kumimoji="1" lang="ja-JP" altLang="en-US" sz="20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 rot="16200000">
            <a:off x="-290709" y="4654345"/>
            <a:ext cx="1834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latin typeface="HGP明朝E" pitchFamily="18" charset="-128"/>
                <a:ea typeface="HGP明朝E" pitchFamily="18" charset="-128"/>
              </a:rPr>
              <a:t>Im</a:t>
            </a:r>
            <a:r>
              <a:rPr kumimoji="1" lang="en-US" altLang="ja-JP" sz="2000" dirty="0" err="1" smtClean="0">
                <a:latin typeface="HGP明朝E" pitchFamily="18" charset="-128"/>
                <a:ea typeface="HGP明朝E" pitchFamily="18" charset="-128"/>
              </a:rPr>
              <a:t>W</a:t>
            </a:r>
            <a:r>
              <a:rPr kumimoji="1" lang="en-US" altLang="ja-JP" sz="2000" dirty="0" smtClean="0">
                <a:latin typeface="HGP明朝E" pitchFamily="18" charset="-128"/>
                <a:ea typeface="HGP明朝E" pitchFamily="18" charset="-128"/>
              </a:rPr>
              <a:t>(</a:t>
            </a:r>
            <a:r>
              <a:rPr kumimoji="1" lang="en-US" altLang="ja-JP" sz="2000" dirty="0" err="1" smtClean="0">
                <a:latin typeface="HGP明朝E" pitchFamily="18" charset="-128"/>
                <a:ea typeface="HGP明朝E" pitchFamily="18" charset="-128"/>
              </a:rPr>
              <a:t>q,ω</a:t>
            </a:r>
            <a:r>
              <a:rPr kumimoji="1" lang="en-US" altLang="ja-JP" sz="2000" dirty="0" smtClean="0">
                <a:latin typeface="HGP明朝E" pitchFamily="18" charset="-128"/>
                <a:ea typeface="HGP明朝E" pitchFamily="18" charset="-128"/>
              </a:rPr>
              <a:t>) (</a:t>
            </a:r>
            <a:r>
              <a:rPr kumimoji="1" lang="en-US" altLang="ja-JP" sz="2000" dirty="0" err="1" smtClean="0">
                <a:latin typeface="HGP明朝E" pitchFamily="18" charset="-128"/>
                <a:ea typeface="HGP明朝E" pitchFamily="18" charset="-128"/>
              </a:rPr>
              <a:t>eV</a:t>
            </a:r>
            <a:r>
              <a:rPr kumimoji="1" lang="en-US" altLang="ja-JP" sz="2000" dirty="0" smtClean="0">
                <a:latin typeface="HGP明朝E" pitchFamily="18" charset="-128"/>
                <a:ea typeface="HGP明朝E" pitchFamily="18" charset="-128"/>
              </a:rPr>
              <a:t>)</a:t>
            </a:r>
            <a:endParaRPr kumimoji="1" lang="ja-JP" altLang="en-US" sz="20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899592" y="1916832"/>
            <a:ext cx="504056" cy="72008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899592" y="5373216"/>
            <a:ext cx="504056" cy="72008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4788024" y="2060848"/>
            <a:ext cx="504056" cy="72008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4788024" y="5301208"/>
            <a:ext cx="504056" cy="72008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115616" y="2843644"/>
            <a:ext cx="344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</a:rPr>
              <a:t>Low-frequency plasma </a:t>
            </a:r>
            <a:r>
              <a:rPr kumimoji="1" lang="ja-JP" altLang="en-US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</a:rPr>
              <a:t>～ </a:t>
            </a:r>
            <a:r>
              <a:rPr kumimoji="1" lang="en-US" altLang="ja-JP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</a:rPr>
              <a:t>0.1eV</a:t>
            </a:r>
            <a:endParaRPr kumimoji="1" lang="ja-JP" altLang="en-US" dirty="0">
              <a:solidFill>
                <a:srgbClr val="0000FF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841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kazuma\デスクトップ\report TMTSF\MESEFV06-from-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363" y="4077072"/>
            <a:ext cx="2286695" cy="262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0" y="0"/>
            <a:ext cx="46313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  <a:cs typeface="Times New Roman" pitchFamily="18" charset="0"/>
              </a:rPr>
              <a:t>有機</a:t>
            </a:r>
            <a:r>
              <a:rPr lang="ja-JP" altLang="en-US" sz="4000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  <a:cs typeface="Times New Roman" pitchFamily="18" charset="0"/>
              </a:rPr>
              <a:t>化合物のバンド</a:t>
            </a:r>
            <a:endParaRPr lang="ja-JP" altLang="en-US" sz="4000" dirty="0">
              <a:solidFill>
                <a:srgbClr val="0000FF"/>
              </a:solidFill>
              <a:latin typeface="HGP明朝E" pitchFamily="18" charset="-128"/>
              <a:ea typeface="HGP明朝E" pitchFamily="18" charset="-128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8" y="1187622"/>
            <a:ext cx="27432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929" y="1187622"/>
            <a:ext cx="2808433" cy="27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994" y="1211384"/>
            <a:ext cx="2757064" cy="283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4"/>
          <p:cNvSpPr txBox="1">
            <a:spLocks noChangeArrowheads="1"/>
          </p:cNvSpPr>
          <p:nvPr/>
        </p:nvSpPr>
        <p:spPr bwMode="auto">
          <a:xfrm>
            <a:off x="827584" y="868650"/>
            <a:ext cx="235833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EtMe</a:t>
            </a:r>
            <a:r>
              <a:rPr lang="en-US" altLang="ja-JP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Sb[</a:t>
            </a:r>
            <a:r>
              <a:rPr lang="en-US" altLang="ja-JP" sz="2000" dirty="0" err="1"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sz="2000" dirty="0" err="1">
                <a:latin typeface="Times New Roman" pitchFamily="18" charset="0"/>
                <a:cs typeface="Times New Roman" pitchFamily="18" charset="0"/>
              </a:rPr>
              <a:t>dmit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ja-JP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ja-JP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ja-JP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テキスト ボックス 39"/>
          <p:cNvSpPr txBox="1">
            <a:spLocks noChangeArrowheads="1"/>
          </p:cNvSpPr>
          <p:nvPr/>
        </p:nvSpPr>
        <p:spPr bwMode="auto">
          <a:xfrm>
            <a:off x="3646061" y="868650"/>
            <a:ext cx="2222083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kumimoji="1"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dirty="0">
                <a:latin typeface="Symbol" pitchFamily="18" charset="2"/>
                <a:cs typeface="Times New Roman" pitchFamily="18" charset="0"/>
              </a:rPr>
              <a:t>k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-BEDT</a:t>
            </a:r>
            <a:r>
              <a:rPr lang="en-US" altLang="ja-JP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Cu(SCN)</a:t>
            </a:r>
            <a:r>
              <a:rPr lang="en-US" altLang="ja-JP" sz="2000" baseline="-25000" dirty="0">
                <a:latin typeface="Symbol" pitchFamily="18" charset="2"/>
                <a:cs typeface="Times New Roman" pitchFamily="18" charset="0"/>
              </a:rPr>
              <a:t>2</a:t>
            </a:r>
            <a:endParaRPr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607039" y="840471"/>
            <a:ext cx="1636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ea typeface="HGP明朝E" pitchFamily="18" charset="-128"/>
                <a:cs typeface="Times New Roman" pitchFamily="18" charset="0"/>
              </a:rPr>
              <a:t>(TMTSF)</a:t>
            </a:r>
            <a:r>
              <a:rPr lang="en-US" altLang="ja-JP" sz="2000" baseline="-25000" dirty="0" smtClean="0">
                <a:latin typeface="Times New Roman" pitchFamily="18" charset="0"/>
                <a:ea typeface="HGP明朝E" pitchFamily="18" charset="-128"/>
                <a:cs typeface="Times New Roman" pitchFamily="18" charset="0"/>
              </a:rPr>
              <a:t>2</a:t>
            </a:r>
            <a:r>
              <a:rPr kumimoji="1" lang="en-US" altLang="ja-JP" sz="2000" dirty="0" smtClean="0">
                <a:latin typeface="Times New Roman" pitchFamily="18" charset="0"/>
                <a:ea typeface="HGP明朝E" pitchFamily="18" charset="-128"/>
                <a:cs typeface="Times New Roman" pitchFamily="18" charset="0"/>
              </a:rPr>
              <a:t>PF</a:t>
            </a:r>
            <a:r>
              <a:rPr lang="en-US" altLang="ja-JP" sz="2000" baseline="-25000" dirty="0" smtClean="0">
                <a:latin typeface="Times New Roman" pitchFamily="18" charset="0"/>
                <a:ea typeface="HGP明朝E" pitchFamily="18" charset="-128"/>
                <a:cs typeface="Times New Roman" pitchFamily="18" charset="0"/>
              </a:rPr>
              <a:t>6</a:t>
            </a:r>
            <a:endParaRPr kumimoji="1" lang="ja-JP" altLang="en-US" sz="2000" dirty="0">
              <a:latin typeface="Times New Roman" pitchFamily="18" charset="0"/>
              <a:ea typeface="HGP明朝E" pitchFamily="18" charset="-128"/>
              <a:cs typeface="Times New Roman" pitchFamily="18" charset="0"/>
            </a:endParaRPr>
          </a:p>
        </p:txBody>
      </p:sp>
      <p:pic>
        <p:nvPicPr>
          <p:cNvPr id="9" name="Picture 4" descr="C:\Documents and Settings\kazuma\デスクトップ\report BEDT\BEDT-LUMO-bonding\BEDT+4O-CCbon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90" y="4454776"/>
            <a:ext cx="2448272" cy="192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グループ化 17"/>
          <p:cNvGrpSpPr>
            <a:grpSpLocks/>
          </p:cNvGrpSpPr>
          <p:nvPr/>
        </p:nvGrpSpPr>
        <p:grpSpPr bwMode="auto">
          <a:xfrm>
            <a:off x="671704" y="4635920"/>
            <a:ext cx="2027706" cy="1529384"/>
            <a:chOff x="4716016" y="2564904"/>
            <a:chExt cx="2520280" cy="2119164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2564904"/>
              <a:ext cx="2520280" cy="2119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正方形/長方形 13"/>
            <p:cNvSpPr/>
            <p:nvPr/>
          </p:nvSpPr>
          <p:spPr>
            <a:xfrm>
              <a:off x="4860313" y="2564904"/>
              <a:ext cx="431251" cy="4320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696430" y="4149080"/>
            <a:ext cx="2291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HGP明朝E" pitchFamily="18" charset="-128"/>
                <a:ea typeface="HGP明朝E" pitchFamily="18" charset="-128"/>
              </a:rPr>
              <a:t>擬</a:t>
            </a:r>
            <a:r>
              <a:rPr lang="ja-JP" altLang="en-US" dirty="0" smtClean="0">
                <a:latin typeface="HGP明朝E" pitchFamily="18" charset="-128"/>
                <a:ea typeface="HGP明朝E" pitchFamily="18" charset="-128"/>
              </a:rPr>
              <a:t>二次元・スピン液体</a:t>
            </a:r>
            <a:endParaRPr kumimoji="1" lang="ja-JP" altLang="en-US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707522" y="4139788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HGP明朝E" pitchFamily="18" charset="-128"/>
                <a:ea typeface="HGP明朝E" pitchFamily="18" charset="-128"/>
              </a:rPr>
              <a:t>擬二次元・超伝導</a:t>
            </a:r>
            <a:endParaRPr kumimoji="1" lang="ja-JP" altLang="en-US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41046" y="4139788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HGP明朝E" pitchFamily="18" charset="-128"/>
                <a:ea typeface="HGP明朝E" pitchFamily="18" charset="-128"/>
              </a:rPr>
              <a:t>擬一次元・</a:t>
            </a:r>
            <a:r>
              <a:rPr lang="en-US" altLang="ja-JP" dirty="0" smtClean="0">
                <a:latin typeface="HGP明朝E" pitchFamily="18" charset="-128"/>
                <a:ea typeface="HGP明朝E" pitchFamily="18" charset="-128"/>
              </a:rPr>
              <a:t>SDW/TL</a:t>
            </a:r>
            <a:endParaRPr kumimoji="1" lang="ja-JP" altLang="en-US" dirty="0"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163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0" y="0"/>
            <a:ext cx="41328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4000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  <a:cs typeface="Times New Roman" pitchFamily="18" charset="0"/>
              </a:rPr>
              <a:t>低エネルギー物性</a:t>
            </a:r>
            <a:endParaRPr lang="ja-JP" altLang="en-US" sz="4000" dirty="0">
              <a:solidFill>
                <a:srgbClr val="0000FF"/>
              </a:solidFill>
              <a:latin typeface="HGP明朝E" pitchFamily="18" charset="-128"/>
              <a:ea typeface="HGP明朝E" pitchFamily="18" charset="-128"/>
              <a:cs typeface="Times New Roman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27584" y="963885"/>
            <a:ext cx="72555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HGP明朝E" pitchFamily="18" charset="-128"/>
                <a:ea typeface="HGP明朝E" pitchFamily="18" charset="-128"/>
              </a:rPr>
              <a:t>「孤立バンド構造」に依拠して、このバンドだけ</a:t>
            </a:r>
            <a:r>
              <a:rPr lang="ja-JP" altLang="en-US" sz="2800" dirty="0">
                <a:latin typeface="HGP明朝E" pitchFamily="18" charset="-128"/>
                <a:ea typeface="HGP明朝E" pitchFamily="18" charset="-128"/>
              </a:rPr>
              <a:t>を</a:t>
            </a:r>
            <a:endParaRPr kumimoji="1" lang="en-US" altLang="ja-JP" sz="28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kumimoji="1" lang="ja-JP" altLang="en-US" sz="2800" dirty="0" smtClean="0">
                <a:latin typeface="HGP明朝E" pitchFamily="18" charset="-128"/>
                <a:ea typeface="HGP明朝E" pitchFamily="18" charset="-128"/>
              </a:rPr>
              <a:t>低エネルギー物性の</a:t>
            </a:r>
            <a:r>
              <a:rPr lang="ja-JP" altLang="en-US" sz="2800" dirty="0" smtClean="0">
                <a:latin typeface="HGP明朝E" pitchFamily="18" charset="-128"/>
                <a:ea typeface="HGP明朝E" pitchFamily="18" charset="-128"/>
              </a:rPr>
              <a:t>主体であると考え、</a:t>
            </a:r>
            <a:endParaRPr lang="en-US" altLang="ja-JP" sz="28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2800" dirty="0" smtClean="0">
                <a:latin typeface="HGP明朝E" pitchFamily="18" charset="-128"/>
                <a:ea typeface="HGP明朝E" pitchFamily="18" charset="-128"/>
              </a:rPr>
              <a:t>有効模型を構築・解析する</a:t>
            </a:r>
            <a:endParaRPr kumimoji="1" lang="ja-JP" altLang="en-US" sz="28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76874" y="2788464"/>
            <a:ext cx="77412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HGP明朝E" pitchFamily="18" charset="-128"/>
                <a:ea typeface="HGP明朝E" pitchFamily="18" charset="-128"/>
              </a:rPr>
              <a:t>「孤立バンド構造」のエネルギースケールに特徴的</a:t>
            </a:r>
            <a:endParaRPr kumimoji="1" lang="en-US" altLang="ja-JP" sz="28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2800" dirty="0" smtClean="0">
                <a:latin typeface="HGP明朝E" pitchFamily="18" charset="-128"/>
                <a:ea typeface="HGP明朝E" pitchFamily="18" charset="-128"/>
              </a:rPr>
              <a:t>なプラズモン励起</a:t>
            </a:r>
            <a:r>
              <a:rPr lang="en-US" altLang="ja-JP" sz="2800" dirty="0" smtClean="0">
                <a:latin typeface="HGP明朝E" pitchFamily="18" charset="-128"/>
                <a:ea typeface="HGP明朝E" pitchFamily="18" charset="-128"/>
              </a:rPr>
              <a:t>(</a:t>
            </a:r>
            <a:r>
              <a:rPr lang="ja-JP" altLang="en-US" sz="2800" dirty="0" smtClean="0">
                <a:latin typeface="HGP明朝E" pitchFamily="18" charset="-128"/>
                <a:ea typeface="HGP明朝E" pitchFamily="18" charset="-128"/>
              </a:rPr>
              <a:t>素励起</a:t>
            </a:r>
            <a:r>
              <a:rPr lang="en-US" altLang="ja-JP" sz="2800" dirty="0" smtClean="0">
                <a:latin typeface="HGP明朝E" pitchFamily="18" charset="-128"/>
                <a:ea typeface="HGP明朝E" pitchFamily="18" charset="-128"/>
              </a:rPr>
              <a:t>)</a:t>
            </a:r>
            <a:r>
              <a:rPr lang="ja-JP" altLang="en-US" sz="2800" dirty="0" smtClean="0">
                <a:latin typeface="HGP明朝E" pitchFamily="18" charset="-128"/>
                <a:ea typeface="HGP明朝E" pitchFamily="18" charset="-128"/>
              </a:rPr>
              <a:t>が生じうる</a:t>
            </a:r>
            <a:endParaRPr lang="en-US" altLang="ja-JP" sz="2800" dirty="0" smtClean="0"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5" name="Picture 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87025"/>
            <a:ext cx="5882805" cy="115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3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06544"/>
            <a:ext cx="5968481" cy="405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グループ化 17"/>
          <p:cNvGrpSpPr/>
          <p:nvPr/>
        </p:nvGrpSpPr>
        <p:grpSpPr>
          <a:xfrm>
            <a:off x="107504" y="2423028"/>
            <a:ext cx="2808312" cy="3218220"/>
            <a:chOff x="174854" y="2163175"/>
            <a:chExt cx="2808312" cy="3218220"/>
          </a:xfrm>
        </p:grpSpPr>
        <p:pic>
          <p:nvPicPr>
            <p:cNvPr id="5" name="Picture 3" descr="C:\Documents and Settings\kazuma\デスクトップ\report TMTSF\MESEFV06-from-c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854" y="2163175"/>
              <a:ext cx="2808312" cy="3218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線矢印コネクタ 5"/>
            <p:cNvCxnSpPr/>
            <p:nvPr/>
          </p:nvCxnSpPr>
          <p:spPr>
            <a:xfrm>
              <a:off x="462577" y="4437112"/>
              <a:ext cx="209319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7"/>
            <p:cNvCxnSpPr/>
            <p:nvPr/>
          </p:nvCxnSpPr>
          <p:spPr>
            <a:xfrm flipV="1">
              <a:off x="462577" y="2996952"/>
              <a:ext cx="0" cy="14683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1"/>
            <p:cNvSpPr txBox="1"/>
            <p:nvPr/>
          </p:nvSpPr>
          <p:spPr>
            <a:xfrm>
              <a:off x="293718" y="2348880"/>
              <a:ext cx="3898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i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kumimoji="1" lang="ja-JP" altLang="en-US" sz="3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593315" y="4113946"/>
              <a:ext cx="3898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kumimoji="1" lang="ja-JP" altLang="en-US" sz="36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932" y="837527"/>
            <a:ext cx="3486324" cy="143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0" y="0"/>
            <a:ext cx="35461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4000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  <a:cs typeface="Times New Roman" pitchFamily="18" charset="0"/>
              </a:rPr>
              <a:t>反射率：</a:t>
            </a:r>
            <a:r>
              <a:rPr lang="en-US" altLang="ja-JP" sz="4000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  <a:cs typeface="Times New Roman" pitchFamily="18" charset="0"/>
              </a:rPr>
              <a:t>TMTSF</a:t>
            </a:r>
            <a:endParaRPr lang="ja-JP" altLang="en-US" sz="4000" dirty="0">
              <a:solidFill>
                <a:srgbClr val="0000FF"/>
              </a:solidFill>
              <a:latin typeface="HGP明朝E" pitchFamily="18" charset="-128"/>
              <a:ea typeface="HGP明朝E" pitchFamily="18" charset="-128"/>
              <a:cs typeface="Times New Roman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20272" y="3429000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E//x</a:t>
            </a:r>
            <a:endParaRPr kumimoji="1" lang="ja-JP" altLang="en-US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01046" y="4222829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E//y</a:t>
            </a:r>
            <a:endParaRPr kumimoji="1" lang="ja-JP" altLang="en-US" sz="36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960458" y="1134064"/>
            <a:ext cx="15520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latin typeface="HGP明朝E" pitchFamily="18" charset="-128"/>
                <a:ea typeface="HGP明朝E" pitchFamily="18" charset="-128"/>
              </a:rPr>
              <a:t>○ 理論</a:t>
            </a:r>
            <a:endParaRPr lang="en-US" altLang="ja-JP" sz="32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kumimoji="1" lang="en-US" altLang="ja-JP" sz="3200" dirty="0" smtClean="0">
                <a:latin typeface="HGP明朝E" pitchFamily="18" charset="-128"/>
                <a:ea typeface="HGP明朝E" pitchFamily="18" charset="-128"/>
              </a:rPr>
              <a:t>× </a:t>
            </a:r>
            <a:r>
              <a:rPr kumimoji="1" lang="ja-JP" altLang="en-US" sz="3200" dirty="0" smtClean="0">
                <a:latin typeface="HGP明朝E" pitchFamily="18" charset="-128"/>
                <a:ea typeface="HGP明朝E" pitchFamily="18" charset="-128"/>
              </a:rPr>
              <a:t>実験</a:t>
            </a:r>
            <a:endParaRPr kumimoji="1" lang="ja-JP" altLang="en-US" sz="32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139952" y="6156593"/>
            <a:ext cx="3922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</a:rPr>
              <a:t>1000 cm</a:t>
            </a:r>
            <a:r>
              <a:rPr kumimoji="1" lang="en-US" altLang="ja-JP" sz="3200" baseline="30000" dirty="0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</a:rPr>
              <a:t>-1</a:t>
            </a:r>
            <a:r>
              <a:rPr kumimoji="1" lang="en-US" altLang="ja-JP" sz="3200" dirty="0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</a:rPr>
              <a:t> = 0.12 </a:t>
            </a:r>
            <a:r>
              <a:rPr kumimoji="1" lang="en-US" altLang="ja-JP" sz="3200" dirty="0" err="1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</a:rPr>
              <a:t>eV</a:t>
            </a:r>
            <a:endParaRPr kumimoji="1" lang="ja-JP" altLang="en-US" sz="3200" dirty="0">
              <a:solidFill>
                <a:srgbClr val="FF0000"/>
              </a:solidFill>
              <a:latin typeface="HGP明朝E" pitchFamily="18" charset="-128"/>
              <a:ea typeface="HGP明朝E" pitchFamily="18" charset="-128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7222648" y="2393592"/>
            <a:ext cx="0" cy="309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5940152" y="2411008"/>
            <a:ext cx="0" cy="309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21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0" y="0"/>
            <a:ext cx="2698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  <a:cs typeface="Times New Roman" pitchFamily="18" charset="0"/>
              </a:rPr>
              <a:t>本研究では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27584" y="963885"/>
            <a:ext cx="73597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latin typeface="HGP明朝E" pitchFamily="18" charset="-128"/>
                <a:ea typeface="HGP明朝E" pitchFamily="18" charset="-128"/>
              </a:rPr>
              <a:t>有機</a:t>
            </a:r>
            <a:r>
              <a:rPr lang="ja-JP" altLang="en-US" sz="2800" dirty="0" smtClean="0">
                <a:latin typeface="HGP明朝E" pitchFamily="18" charset="-128"/>
                <a:ea typeface="HGP明朝E" pitchFamily="18" charset="-128"/>
              </a:rPr>
              <a:t>化合物に見られる</a:t>
            </a:r>
            <a:r>
              <a:rPr lang="ja-JP" altLang="en-US" sz="2800" dirty="0">
                <a:latin typeface="HGP明朝E" pitchFamily="18" charset="-128"/>
                <a:ea typeface="HGP明朝E" pitchFamily="18" charset="-128"/>
              </a:rPr>
              <a:t>「</a:t>
            </a:r>
            <a:r>
              <a:rPr lang="ja-JP" altLang="en-US" sz="2800" dirty="0" smtClean="0">
                <a:latin typeface="HGP明朝E" pitchFamily="18" charset="-128"/>
                <a:ea typeface="HGP明朝E" pitchFamily="18" charset="-128"/>
              </a:rPr>
              <a:t>低エネルギープラズモン</a:t>
            </a:r>
            <a:endParaRPr lang="en-US" altLang="ja-JP" sz="28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kumimoji="1" lang="ja-JP" altLang="en-US" sz="2800" dirty="0" smtClean="0">
                <a:latin typeface="HGP明朝E" pitchFamily="18" charset="-128"/>
                <a:ea typeface="HGP明朝E" pitchFamily="18" charset="-128"/>
              </a:rPr>
              <a:t>励起」の電子構造への影響を調べる</a:t>
            </a:r>
            <a:endParaRPr kumimoji="1" lang="en-US" altLang="ja-JP" sz="2800" dirty="0" smtClean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68528" y="2260029"/>
            <a:ext cx="72026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latin typeface="HGP明朝E" pitchFamily="18" charset="-128"/>
                <a:ea typeface="HGP明朝E" pitchFamily="18" charset="-128"/>
              </a:rPr>
              <a:t>この効果を取り込むことのできる、最も簡単な</a:t>
            </a:r>
            <a:endParaRPr lang="en-US" altLang="ja-JP" sz="28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kumimoji="1" lang="ja-JP" altLang="en-US" sz="2800" dirty="0" smtClean="0">
                <a:latin typeface="HGP明朝E" pitchFamily="18" charset="-128"/>
                <a:ea typeface="HGP明朝E" pitchFamily="18" charset="-128"/>
              </a:rPr>
              <a:t>近似である「</a:t>
            </a:r>
            <a:r>
              <a:rPr kumimoji="1" lang="en-US" altLang="ja-JP" sz="2800" dirty="0" smtClean="0">
                <a:latin typeface="HGP明朝E" pitchFamily="18" charset="-128"/>
                <a:ea typeface="HGP明朝E" pitchFamily="18" charset="-128"/>
              </a:rPr>
              <a:t>GW</a:t>
            </a:r>
            <a:r>
              <a:rPr kumimoji="1" lang="ja-JP" altLang="en-US" sz="2800" dirty="0" smtClean="0">
                <a:latin typeface="HGP明朝E" pitchFamily="18" charset="-128"/>
                <a:ea typeface="HGP明朝E" pitchFamily="18" charset="-128"/>
              </a:rPr>
              <a:t>近似」</a:t>
            </a:r>
            <a:r>
              <a:rPr lang="ja-JP" altLang="en-US" sz="2800" dirty="0" smtClean="0">
                <a:latin typeface="HGP明朝E" pitchFamily="18" charset="-128"/>
                <a:ea typeface="HGP明朝E" pitchFamily="18" charset="-128"/>
              </a:rPr>
              <a:t>を用いて</a:t>
            </a:r>
            <a:r>
              <a:rPr kumimoji="1" lang="ja-JP" altLang="en-US" sz="2800" dirty="0" smtClean="0">
                <a:latin typeface="HGP明朝E" pitchFamily="18" charset="-128"/>
                <a:ea typeface="HGP明朝E" pitchFamily="18" charset="-128"/>
              </a:rPr>
              <a:t>、</a:t>
            </a:r>
            <a:r>
              <a:rPr lang="ja-JP" altLang="en-US" sz="2800" dirty="0" smtClean="0">
                <a:latin typeface="HGP明朝E" pitchFamily="18" charset="-128"/>
                <a:ea typeface="HGP明朝E" pitchFamily="18" charset="-128"/>
              </a:rPr>
              <a:t>有機化合物の</a:t>
            </a:r>
            <a:endParaRPr lang="en-US" altLang="ja-JP" sz="28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2800" dirty="0" smtClean="0">
                <a:latin typeface="HGP明朝E" pitchFamily="18" charset="-128"/>
                <a:ea typeface="HGP明朝E" pitchFamily="18" charset="-128"/>
              </a:rPr>
              <a:t>スペクトル関数</a:t>
            </a:r>
            <a:r>
              <a:rPr kumimoji="1" lang="ja-JP" altLang="en-US" sz="2800" dirty="0" smtClean="0">
                <a:latin typeface="HGP明朝E" pitchFamily="18" charset="-128"/>
                <a:ea typeface="HGP明朝E" pitchFamily="18" charset="-128"/>
              </a:rPr>
              <a:t>を計算</a:t>
            </a:r>
            <a:r>
              <a:rPr lang="ja-JP" altLang="en-US" sz="2800" dirty="0">
                <a:latin typeface="HGP明朝E" pitchFamily="18" charset="-128"/>
                <a:ea typeface="HGP明朝E" pitchFamily="18" charset="-128"/>
              </a:rPr>
              <a:t>する</a:t>
            </a:r>
            <a:endParaRPr kumimoji="1" lang="en-US" altLang="ja-JP" sz="2800" dirty="0" smtClean="0"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383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0" y="0"/>
            <a:ext cx="35221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  <a:cs typeface="Times New Roman" pitchFamily="18" charset="0"/>
              </a:rPr>
              <a:t>GW calculation</a:t>
            </a:r>
            <a:endParaRPr lang="ja-JP" altLang="en-US" sz="4000" dirty="0">
              <a:solidFill>
                <a:srgbClr val="0000FF"/>
              </a:solidFill>
              <a:latin typeface="HGP明朝E" pitchFamily="18" charset="-128"/>
              <a:ea typeface="HGP明朝E" pitchFamily="18" charset="-128"/>
              <a:cs typeface="Times New Roman" pitchFamily="18" charset="0"/>
            </a:endParaRPr>
          </a:p>
        </p:txBody>
      </p:sp>
      <p:pic>
        <p:nvPicPr>
          <p:cNvPr id="3" name="Picture 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67262"/>
            <a:ext cx="6588224" cy="122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84274"/>
            <a:ext cx="6632673" cy="125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88" y="2863406"/>
            <a:ext cx="7163941" cy="110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53" y="5239670"/>
            <a:ext cx="6408588" cy="128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95536" y="865448"/>
            <a:ext cx="86565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</a:rPr>
              <a:t>野原スキーム </a:t>
            </a:r>
            <a:r>
              <a:rPr kumimoji="1" lang="en-US" altLang="ja-JP" sz="4000" dirty="0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</a:rPr>
              <a:t>(PRB 79, 195110 (2009))</a:t>
            </a:r>
            <a:endParaRPr kumimoji="1" lang="ja-JP" altLang="en-US" sz="4000" dirty="0">
              <a:solidFill>
                <a:srgbClr val="FF0000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673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/>
          <p:cNvGrpSpPr/>
          <p:nvPr/>
        </p:nvGrpSpPr>
        <p:grpSpPr>
          <a:xfrm>
            <a:off x="5292080" y="876762"/>
            <a:ext cx="2592288" cy="5755422"/>
            <a:chOff x="5292080" y="913938"/>
            <a:chExt cx="2592288" cy="5755422"/>
          </a:xfrm>
        </p:grpSpPr>
        <p:sp>
          <p:nvSpPr>
            <p:cNvPr id="2" name="テキスト ボックス 5"/>
            <p:cNvSpPr txBox="1">
              <a:spLocks noChangeArrowheads="1"/>
            </p:cNvSpPr>
            <p:nvPr/>
          </p:nvSpPr>
          <p:spPr bwMode="auto">
            <a:xfrm>
              <a:off x="5292080" y="913938"/>
              <a:ext cx="2592288" cy="575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do q = 1, </a:t>
              </a:r>
              <a:r>
                <a:rPr lang="en-US" altLang="ja-JP" sz="1600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ja-JP" sz="1600" baseline="-25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altLang="ja-JP" sz="1600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smtClean="0">
                  <a:solidFill>
                    <a:srgbClr val="FF0000"/>
                  </a:solidFill>
                  <a:latin typeface="HGP明朝E" pitchFamily="18" charset="-128"/>
                  <a:ea typeface="HGP明朝E" pitchFamily="18" charset="-128"/>
                  <a:cs typeface="Times New Roman" pitchFamily="18" charset="0"/>
                </a:rPr>
                <a:t>(</a:t>
              </a:r>
              <a:r>
                <a:rPr lang="en-US" altLang="ja-JP" sz="1600" dirty="0" smtClean="0">
                  <a:solidFill>
                    <a:srgbClr val="FF0000"/>
                  </a:solidFill>
                  <a:latin typeface="Times New Roman" pitchFamily="18" charset="0"/>
                  <a:ea typeface="HGP明朝E" pitchFamily="18" charset="-128"/>
                  <a:cs typeface="Times New Roman" pitchFamily="18" charset="0"/>
                </a:rPr>
                <a:t>MPI)</a:t>
              </a:r>
              <a:endParaRPr lang="en-US" altLang="ja-JP" sz="16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ja-JP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do n =</a:t>
              </a:r>
              <a:r>
                <a:rPr lang="ja-JP" altLang="en-US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1, </a:t>
              </a:r>
              <a:r>
                <a:rPr lang="en-US" altLang="ja-JP" sz="16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ja-JP" sz="1600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 </a:t>
              </a:r>
              <a:r>
                <a:rPr lang="en-US" altLang="ja-JP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(MPI)</a:t>
              </a:r>
              <a:endParaRPr lang="en-US" altLang="ja-JP" sz="1600" dirty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</a:endParaRPr>
            </a:p>
            <a:p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  do </a:t>
              </a:r>
              <a:r>
                <a:rPr lang="en-US" altLang="ja-JP" sz="1600" dirty="0">
                  <a:latin typeface="Symbol" pitchFamily="18" charset="2"/>
                  <a:cs typeface="Times New Roman" pitchFamily="18" charset="0"/>
                </a:rPr>
                <a:t>a</a:t>
              </a:r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 = 1, </a:t>
              </a:r>
              <a:r>
                <a:rPr lang="en-US" altLang="ja-JP" sz="16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ja-JP" sz="1600" baseline="-25000" dirty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  </a:t>
              </a:r>
            </a:p>
            <a:p>
              <a:r>
                <a:rPr lang="en-US" altLang="ja-JP" sz="16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 do k =</a:t>
              </a:r>
              <a:r>
                <a:rPr lang="ja-JP" altLang="en-US" sz="16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1, </a:t>
              </a:r>
              <a:r>
                <a:rPr lang="en-US" altLang="ja-JP" sz="1600" i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ja-JP" sz="1600" baseline="-25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altLang="ja-JP" sz="1600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ja-JP" sz="16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omp</a:t>
              </a:r>
              <a:r>
                <a:rPr lang="en-US" altLang="ja-JP" sz="16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altLang="ja-JP" sz="1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call</a:t>
              </a:r>
              <a:r>
                <a:rPr lang="ja-JP" altLang="en-US" sz="1600" dirty="0" smtClean="0">
                  <a:latin typeface="Times New Roman" pitchFamily="18" charset="0"/>
                  <a:cs typeface="Times New Roman" pitchFamily="18" charset="0"/>
                </a:rPr>
                <a:t>　</a:t>
              </a:r>
              <a:r>
                <a:rPr lang="en-US" altLang="ja-JP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FFT</a:t>
              </a:r>
              <a:endParaRPr lang="en-US" altLang="ja-JP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altLang="ja-JP" sz="16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enddo</a:t>
              </a:r>
              <a:endParaRPr lang="en-US" altLang="ja-JP" sz="1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enddo</a:t>
              </a:r>
              <a:endParaRPr lang="en-US" altLang="ja-JP" sz="1600" dirty="0">
                <a:latin typeface="Times New Roman" pitchFamily="18" charset="0"/>
                <a:cs typeface="Times New Roman" pitchFamily="18" charset="0"/>
              </a:endParaRPr>
            </a:p>
            <a:p>
              <a:endParaRPr lang="en-US" altLang="ja-JP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altLang="ja-JP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altLang="ja-JP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altLang="ja-JP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altLang="ja-JP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altLang="ja-JP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altLang="ja-JP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altLang="ja-JP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altLang="ja-JP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altLang="ja-JP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altLang="ja-JP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altLang="ja-JP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altLang="ja-JP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altLang="ja-JP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ja-JP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enddo</a:t>
              </a:r>
              <a:r>
                <a:rPr lang="en-US" altLang="ja-JP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  <a:p>
              <a:r>
                <a:rPr lang="en-US" altLang="ja-JP" sz="16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enndo</a:t>
              </a:r>
              <a:r>
                <a:rPr lang="en-US" altLang="ja-JP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q </a:t>
              </a:r>
            </a:p>
          </p:txBody>
        </p:sp>
        <p:sp>
          <p:nvSpPr>
            <p:cNvPr id="3" name="テキスト ボックス 5"/>
            <p:cNvSpPr txBox="1">
              <a:spLocks noChangeArrowheads="1"/>
            </p:cNvSpPr>
            <p:nvPr/>
          </p:nvSpPr>
          <p:spPr bwMode="auto">
            <a:xfrm>
              <a:off x="5399584" y="2642130"/>
              <a:ext cx="2232248" cy="3539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do </a:t>
              </a:r>
              <a:r>
                <a:rPr lang="en-US" altLang="ja-JP" sz="1600" b="1" dirty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 = 1, </a:t>
              </a:r>
              <a:r>
                <a:rPr lang="en-US" altLang="ja-JP" sz="1600" i="1" dirty="0" err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ja-JP" sz="1600" baseline="-25000" dirty="0" err="1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altLang="ja-JP" sz="1600" baseline="-250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do </a:t>
              </a:r>
              <a:r>
                <a:rPr lang="en-US" altLang="ja-JP" sz="1600" dirty="0">
                  <a:latin typeface="Symbol" pitchFamily="18" charset="2"/>
                  <a:cs typeface="Times New Roman" pitchFamily="18" charset="0"/>
                </a:rPr>
                <a:t>a</a:t>
              </a:r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ja-JP" altLang="en-US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1, </a:t>
              </a:r>
              <a:r>
                <a:rPr lang="en-US" altLang="ja-JP" sz="16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ja-JP" sz="1600" baseline="-25000" dirty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altLang="ja-JP" sz="1600" dirty="0">
                <a:latin typeface="HGP明朝E" pitchFamily="18" charset="-128"/>
                <a:ea typeface="HGP明朝E" pitchFamily="18" charset="-128"/>
              </a:endParaRPr>
            </a:p>
            <a:p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do </a:t>
              </a:r>
              <a:r>
                <a:rPr lang="en-US" altLang="ja-JP" sz="1600" dirty="0">
                  <a:latin typeface="Symbol" pitchFamily="18" charset="2"/>
                  <a:cs typeface="Times New Roman" pitchFamily="18" charset="0"/>
                </a:rPr>
                <a:t>b</a:t>
              </a:r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 = 1, </a:t>
              </a:r>
              <a:r>
                <a:rPr lang="en-US" altLang="ja-JP" sz="16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ja-JP" sz="1600" baseline="-25000" dirty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  </a:t>
              </a:r>
              <a:endParaRPr lang="en-US" altLang="ja-JP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do </a:t>
              </a:r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ω =</a:t>
              </a:r>
              <a:r>
                <a:rPr lang="ja-JP" altLang="en-US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1, </a:t>
              </a:r>
              <a:r>
                <a:rPr lang="en-US" altLang="ja-JP" sz="1600" i="1" dirty="0" err="1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ja-JP" sz="1600" baseline="-25000" dirty="0" err="1" smtClean="0">
                  <a:latin typeface="Times New Roman" pitchFamily="18" charset="0"/>
                  <a:cs typeface="Times New Roman" pitchFamily="18" charset="0"/>
                </a:rPr>
                <a:t>ω</a:t>
              </a:r>
              <a:endParaRPr lang="en-US" altLang="ja-JP" sz="16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  </a:t>
              </a:r>
              <a:endParaRPr lang="en-US" altLang="ja-JP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altLang="ja-JP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altLang="ja-JP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altLang="ja-JP" sz="16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enddo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w</a:t>
              </a:r>
              <a:endParaRPr lang="en-US" altLang="ja-JP" sz="16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do </a:t>
              </a:r>
              <a:r>
                <a:rPr lang="el-GR" altLang="ja-JP" sz="1600" dirty="0">
                  <a:latin typeface="Times New Roman" pitchFamily="18" charset="0"/>
                  <a:cs typeface="Times New Roman" pitchFamily="18" charset="0"/>
                </a:rPr>
                <a:t>ω</a:t>
              </a:r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l-GR" altLang="ja-JP" sz="1600" dirty="0">
                  <a:latin typeface="Times New Roman" pitchFamily="18" charset="0"/>
                  <a:cs typeface="Times New Roman" pitchFamily="18" charset="0"/>
                </a:rPr>
                <a:t> = 1, </a:t>
              </a:r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l-GR" altLang="ja-JP" sz="1600" dirty="0" smtClean="0">
                  <a:latin typeface="Times New Roman" pitchFamily="18" charset="0"/>
                  <a:cs typeface="Times New Roman" pitchFamily="18" charset="0"/>
                </a:rPr>
                <a:t>ω</a:t>
              </a:r>
              <a:endParaRPr lang="en-US" altLang="ja-JP" sz="16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enddo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w </a:t>
              </a:r>
            </a:p>
            <a:p>
              <a:r>
                <a:rPr lang="en-US" altLang="ja-JP" sz="1600" dirty="0" err="1">
                  <a:latin typeface="Times New Roman" pitchFamily="18" charset="0"/>
                  <a:cs typeface="Times New Roman" pitchFamily="18" charset="0"/>
                </a:rPr>
                <a:t>enddo</a:t>
              </a:r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 a</a:t>
              </a:r>
            </a:p>
            <a:p>
              <a:r>
                <a:rPr lang="en-US" altLang="ja-JP" sz="1600" dirty="0" err="1">
                  <a:latin typeface="Times New Roman" pitchFamily="18" charset="0"/>
                  <a:cs typeface="Times New Roman" pitchFamily="18" charset="0"/>
                </a:rPr>
                <a:t>enddo</a:t>
              </a:r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 b</a:t>
              </a:r>
            </a:p>
            <a:p>
              <a:r>
                <a:rPr lang="en-US" altLang="ja-JP" sz="1600" dirty="0" err="1">
                  <a:latin typeface="Times New Roman" pitchFamily="18" charset="0"/>
                  <a:cs typeface="Times New Roman" pitchFamily="18" charset="0"/>
                </a:rPr>
                <a:t>enddo</a:t>
              </a:r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 k</a:t>
              </a:r>
            </a:p>
          </p:txBody>
        </p:sp>
        <p:sp>
          <p:nvSpPr>
            <p:cNvPr id="4" name="テキスト ボックス 5"/>
            <p:cNvSpPr txBox="1">
              <a:spLocks noChangeArrowheads="1"/>
            </p:cNvSpPr>
            <p:nvPr/>
          </p:nvSpPr>
          <p:spPr bwMode="auto">
            <a:xfrm>
              <a:off x="5511872" y="3650242"/>
              <a:ext cx="1868525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do </a:t>
              </a:r>
              <a:r>
                <a:rPr lang="en-US" altLang="ja-JP" sz="16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altLang="ja-JP" sz="16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=1, </a:t>
              </a:r>
              <a:r>
                <a:rPr lang="en-US" altLang="ja-JP" sz="1600" i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ja-JP" sz="1600" baseline="-25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PW </a:t>
              </a:r>
              <a:endParaRPr lang="en-US" altLang="ja-JP" sz="16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ja-JP" sz="16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do </a:t>
              </a:r>
              <a:r>
                <a:rPr lang="en-US" altLang="ja-JP" sz="16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G’=</a:t>
              </a:r>
              <a:r>
                <a:rPr lang="en-US" altLang="ja-JP" sz="16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1, </a:t>
              </a:r>
              <a:r>
                <a:rPr lang="en-US" altLang="ja-JP" sz="1600" i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ja-JP" sz="1600" baseline="-25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PW </a:t>
              </a:r>
              <a:r>
                <a:rPr lang="en-US" altLang="ja-JP" sz="16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ja-JP" sz="16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omp</a:t>
              </a:r>
              <a:r>
                <a:rPr lang="en-US" altLang="ja-JP" sz="16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r>
                <a:rPr lang="en-US" altLang="ja-JP" sz="16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Enddo</a:t>
              </a:r>
              <a:endParaRPr lang="en-US" altLang="ja-JP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ja-JP" sz="16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enddo</a:t>
              </a:r>
              <a:r>
                <a:rPr lang="en-US" altLang="ja-JP" sz="16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altLang="ja-JP" sz="1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5364088" y="404664"/>
            <a:ext cx="869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GW</a:t>
            </a:r>
            <a:endParaRPr kumimoji="1" lang="ja-JP" alt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1115616" y="1378511"/>
            <a:ext cx="3114232" cy="4066713"/>
            <a:chOff x="809696" y="620688"/>
            <a:chExt cx="3114232" cy="4066713"/>
          </a:xfrm>
        </p:grpSpPr>
        <p:sp>
          <p:nvSpPr>
            <p:cNvPr id="6" name="テキスト ボックス 5"/>
            <p:cNvSpPr txBox="1">
              <a:spLocks noChangeArrowheads="1"/>
            </p:cNvSpPr>
            <p:nvPr/>
          </p:nvSpPr>
          <p:spPr bwMode="auto">
            <a:xfrm>
              <a:off x="827584" y="620688"/>
              <a:ext cx="3096344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do </a:t>
              </a:r>
              <a:r>
                <a:rPr lang="en-US" altLang="ja-JP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altLang="ja-JP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= 1, </a:t>
              </a:r>
              <a:r>
                <a:rPr lang="en-US" altLang="ja-JP" sz="1600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ja-JP" sz="1600" baseline="-25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altLang="ja-JP" sz="1600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>
                  <a:solidFill>
                    <a:srgbClr val="FF0000"/>
                  </a:solidFill>
                  <a:latin typeface="HGP明朝E" pitchFamily="18" charset="-128"/>
                  <a:ea typeface="HGP明朝E" pitchFamily="18" charset="-128"/>
                  <a:cs typeface="Times New Roman" pitchFamily="18" charset="0"/>
                </a:rPr>
                <a:t>(</a:t>
              </a:r>
              <a:r>
                <a:rPr lang="en-US" altLang="ja-JP" sz="1600" dirty="0">
                  <a:solidFill>
                    <a:srgbClr val="FF0000"/>
                  </a:solidFill>
                  <a:latin typeface="Times New Roman" pitchFamily="18" charset="0"/>
                  <a:ea typeface="HGP明朝E" pitchFamily="18" charset="-128"/>
                  <a:cs typeface="Times New Roman" pitchFamily="18" charset="0"/>
                </a:rPr>
                <a:t>MPI</a:t>
              </a:r>
              <a:r>
                <a:rPr lang="en-US" altLang="ja-JP" sz="1600" dirty="0">
                  <a:solidFill>
                    <a:srgbClr val="FF0000"/>
                  </a:solidFill>
                  <a:latin typeface="HGP明朝E" pitchFamily="18" charset="-128"/>
                  <a:ea typeface="HGP明朝E" pitchFamily="18" charset="-128"/>
                  <a:cs typeface="Times New Roman" pitchFamily="18" charset="0"/>
                </a:rPr>
                <a:t>)</a:t>
              </a:r>
              <a:endParaRPr lang="en-US" altLang="ja-JP" sz="16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ja-JP" sz="16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do </a:t>
              </a:r>
              <a:r>
                <a:rPr lang="en-US" altLang="ja-JP" sz="1600" dirty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ab</a:t>
              </a:r>
              <a:r>
                <a:rPr lang="en-US" altLang="ja-JP" sz="16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ja-JP" altLang="en-US" sz="16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1, </a:t>
              </a:r>
              <a:r>
                <a:rPr lang="en-US" altLang="ja-JP" sz="1600" i="1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ja-JP" sz="1600" baseline="-250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pair</a:t>
              </a:r>
              <a:r>
                <a:rPr lang="en-US" altLang="ja-JP" sz="1600" baseline="-25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>
                  <a:solidFill>
                    <a:srgbClr val="00B050"/>
                  </a:solidFill>
                  <a:latin typeface="HGP明朝E" pitchFamily="18" charset="-128"/>
                  <a:ea typeface="HGP明朝E" pitchFamily="18" charset="-128"/>
                </a:rPr>
                <a:t>(</a:t>
              </a:r>
              <a:r>
                <a:rPr lang="en-US" altLang="ja-JP" sz="1600" dirty="0" err="1">
                  <a:solidFill>
                    <a:srgbClr val="00B050"/>
                  </a:solidFill>
                  <a:latin typeface="Times New Roman" pitchFamily="18" charset="0"/>
                  <a:ea typeface="HGP明朝E" pitchFamily="18" charset="-128"/>
                  <a:cs typeface="Times New Roman" pitchFamily="18" charset="0"/>
                </a:rPr>
                <a:t>MPI+om</a:t>
              </a:r>
              <a:r>
                <a:rPr lang="en-US" altLang="ja-JP" sz="1600" dirty="0" err="1">
                  <a:solidFill>
                    <a:srgbClr val="00B050"/>
                  </a:solidFill>
                  <a:latin typeface="HGP明朝E" pitchFamily="18" charset="-128"/>
                  <a:ea typeface="HGP明朝E" pitchFamily="18" charset="-128"/>
                </a:rPr>
                <a:t>p</a:t>
              </a:r>
              <a:r>
                <a:rPr lang="en-US" altLang="ja-JP" sz="1600" dirty="0">
                  <a:solidFill>
                    <a:srgbClr val="00B050"/>
                  </a:solidFill>
                  <a:latin typeface="HGP明朝E" pitchFamily="18" charset="-128"/>
                  <a:ea typeface="HGP明朝E" pitchFamily="18" charset="-128"/>
                </a:rPr>
                <a:t>)</a:t>
              </a:r>
            </a:p>
            <a:p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  do </a:t>
              </a:r>
              <a:r>
                <a:rPr lang="en-US" altLang="ja-JP" sz="1600" b="1" dirty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ja-JP" altLang="en-US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1, </a:t>
              </a:r>
              <a:r>
                <a:rPr lang="en-US" altLang="ja-JP" sz="1600" i="1" dirty="0" err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ja-JP" sz="1600" baseline="-25000" dirty="0" err="1">
                  <a:latin typeface="Times New Roman" pitchFamily="18" charset="0"/>
                  <a:cs typeface="Times New Roman" pitchFamily="18" charset="0"/>
                </a:rPr>
                <a:t>k</a:t>
              </a:r>
              <a:endParaRPr lang="en-US" altLang="ja-JP" sz="16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   call </a:t>
              </a:r>
              <a:r>
                <a:rPr lang="en-US" altLang="ja-JP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FFT</a:t>
              </a:r>
              <a:endParaRPr lang="en-US" altLang="ja-JP" sz="16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enddo</a:t>
              </a:r>
              <a:endParaRPr lang="en-US" altLang="ja-JP" sz="16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  call </a:t>
              </a:r>
              <a:r>
                <a:rPr lang="en-US" altLang="ja-JP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TETRAHEDRON</a:t>
              </a:r>
              <a:endParaRPr lang="en-US" altLang="ja-JP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テキスト ボックス 5"/>
            <p:cNvSpPr txBox="1">
              <a:spLocks noChangeArrowheads="1"/>
            </p:cNvSpPr>
            <p:nvPr/>
          </p:nvSpPr>
          <p:spPr bwMode="auto">
            <a:xfrm>
              <a:off x="809696" y="2132856"/>
              <a:ext cx="1470274" cy="2554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600" dirty="0" smtClean="0">
                  <a:latin typeface="Times New Roman" pitchFamily="18" charset="0"/>
                  <a:cs typeface="Times New Roman" pitchFamily="18" charset="0"/>
                </a:rPr>
                <a:t>　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do </a:t>
              </a:r>
              <a:r>
                <a:rPr lang="en-US" altLang="ja-JP" sz="1600" b="1" dirty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=1, </a:t>
              </a:r>
              <a:r>
                <a:rPr lang="en-US" altLang="ja-JP" sz="16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ja-JP" sz="1600" baseline="-25000" dirty="0">
                  <a:latin typeface="Times New Roman" pitchFamily="18" charset="0"/>
                  <a:cs typeface="Times New Roman" pitchFamily="18" charset="0"/>
                </a:rPr>
                <a:t>PW</a:t>
              </a:r>
            </a:p>
            <a:p>
              <a:r>
                <a:rPr lang="ja-JP" altLang="en-US" sz="1600" dirty="0" smtClean="0">
                  <a:latin typeface="Times New Roman" pitchFamily="18" charset="0"/>
                  <a:cs typeface="Times New Roman" pitchFamily="18" charset="0"/>
                </a:rPr>
                <a:t>　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do </a:t>
              </a:r>
              <a:r>
                <a:rPr lang="en-US" altLang="ja-JP" sz="1600" b="1" dirty="0">
                  <a:latin typeface="Times New Roman" pitchFamily="18" charset="0"/>
                  <a:cs typeface="Times New Roman" pitchFamily="18" charset="0"/>
                </a:rPr>
                <a:t>G’=</a:t>
              </a:r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1, </a:t>
              </a:r>
              <a:r>
                <a:rPr lang="en-US" altLang="ja-JP" sz="1600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ja-JP" sz="1600" baseline="-25000" dirty="0" smtClean="0">
                  <a:latin typeface="Times New Roman" pitchFamily="18" charset="0"/>
                  <a:cs typeface="Times New Roman" pitchFamily="18" charset="0"/>
                </a:rPr>
                <a:t>PW</a:t>
              </a:r>
            </a:p>
            <a:p>
              <a:r>
                <a:rPr lang="ja-JP" altLang="en-US" sz="1600" dirty="0" smtClean="0">
                  <a:latin typeface="Times New Roman" pitchFamily="18" charset="0"/>
                  <a:cs typeface="Times New Roman" pitchFamily="18" charset="0"/>
                </a:rPr>
                <a:t>　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do </a:t>
              </a:r>
              <a:r>
                <a:rPr lang="en-US" altLang="ja-JP" sz="1600" dirty="0">
                  <a:latin typeface="Symbol" pitchFamily="18" charset="2"/>
                  <a:cs typeface="Times New Roman" pitchFamily="18" charset="0"/>
                </a:rPr>
                <a:t>w</a:t>
              </a:r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1,N</a:t>
              </a:r>
              <a:r>
                <a:rPr lang="en-US" altLang="ja-JP" sz="1600" baseline="-25000" dirty="0" smtClean="0">
                  <a:latin typeface="Symbol" pitchFamily="18" charset="2"/>
                  <a:cs typeface="Times New Roman" pitchFamily="18" charset="0"/>
                </a:rPr>
                <a:t>w</a:t>
              </a:r>
            </a:p>
            <a:p>
              <a:r>
                <a:rPr lang="ja-JP" altLang="en-US" sz="1600" dirty="0" smtClean="0">
                  <a:latin typeface="Times New Roman" pitchFamily="18" charset="0"/>
                  <a:cs typeface="Times New Roman" pitchFamily="18" charset="0"/>
                </a:rPr>
                <a:t>　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do </a:t>
              </a:r>
              <a:r>
                <a:rPr lang="en-US" altLang="ja-JP" sz="1600" b="1" dirty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=1,</a:t>
              </a:r>
              <a:r>
                <a:rPr lang="ja-JP" altLang="en-US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i="1" dirty="0" err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ja-JP" sz="1600" baseline="-25000" dirty="0" err="1">
                  <a:latin typeface="Times New Roman" pitchFamily="18" charset="0"/>
                  <a:cs typeface="Times New Roman" pitchFamily="18" charset="0"/>
                </a:rPr>
                <a:t>k</a:t>
              </a:r>
              <a:endParaRPr lang="en-US" altLang="ja-JP" sz="1600" baseline="-250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ja-JP" altLang="en-US" sz="1600" dirty="0" smtClean="0">
                  <a:latin typeface="Times New Roman" pitchFamily="18" charset="0"/>
                  <a:cs typeface="Times New Roman" pitchFamily="18" charset="0"/>
                </a:rPr>
                <a:t>　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Enddo</a:t>
              </a:r>
              <a:endParaRPr lang="en-US" altLang="ja-JP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ja-JP" altLang="en-US" sz="1600" dirty="0" smtClean="0">
                  <a:latin typeface="Times New Roman" pitchFamily="18" charset="0"/>
                  <a:cs typeface="Times New Roman" pitchFamily="18" charset="0"/>
                </a:rPr>
                <a:t>　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enddo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ja-JP" altLang="en-US" sz="1600" dirty="0" smtClean="0">
                  <a:latin typeface="Times New Roman" pitchFamily="18" charset="0"/>
                  <a:cs typeface="Times New Roman" pitchFamily="18" charset="0"/>
                </a:rPr>
                <a:t>　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enddo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ja-JP" altLang="en-US" sz="1600" dirty="0" smtClean="0">
                  <a:latin typeface="Times New Roman" pitchFamily="18" charset="0"/>
                  <a:cs typeface="Times New Roman" pitchFamily="18" charset="0"/>
                </a:rPr>
                <a:t>　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enddo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altLang="ja-JP" sz="16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ja-JP" sz="16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enndo</a:t>
              </a:r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altLang="ja-JP" sz="16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enddo</a:t>
              </a:r>
              <a:r>
                <a:rPr lang="en-US" altLang="ja-JP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1142912" y="837881"/>
            <a:ext cx="945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RPA</a:t>
            </a:r>
            <a:endParaRPr kumimoji="1" lang="ja-JP" alt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0" y="0"/>
            <a:ext cx="1723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  <a:cs typeface="Times New Roman" pitchFamily="18" charset="0"/>
              </a:rPr>
              <a:t>並列化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33" y="2132856"/>
            <a:ext cx="74580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0" y="0"/>
            <a:ext cx="40527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solidFill>
                  <a:srgbClr val="0000FF"/>
                </a:solidFill>
                <a:latin typeface="HGP明朝E" pitchFamily="18" charset="-128"/>
                <a:ea typeface="HGP明朝E" pitchFamily="18" charset="-128"/>
                <a:cs typeface="Times New Roman" pitchFamily="18" charset="0"/>
              </a:rPr>
              <a:t>Spectral function</a:t>
            </a:r>
            <a:endParaRPr lang="ja-JP" altLang="en-US" sz="4000" dirty="0">
              <a:solidFill>
                <a:srgbClr val="0000FF"/>
              </a:solidFill>
              <a:latin typeface="HGP明朝E" pitchFamily="18" charset="-128"/>
              <a:ea typeface="HGP明朝E" pitchFamily="18" charset="-128"/>
              <a:cs typeface="Times New Roman" pitchFamily="18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497676" y="5661248"/>
            <a:ext cx="3730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</a:rPr>
              <a:t>Red: Kohn-Sham band</a:t>
            </a:r>
            <a:endParaRPr kumimoji="1" lang="ja-JP" altLang="en-US" sz="2800" dirty="0">
              <a:solidFill>
                <a:srgbClr val="FF0000"/>
              </a:solidFill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5" name="Picture 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764" y="836712"/>
            <a:ext cx="6408588" cy="128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65"/>
          <p:cNvSpPr>
            <a:spLocks noChangeArrowheads="1"/>
          </p:cNvSpPr>
          <p:nvPr/>
        </p:nvSpPr>
        <p:spPr bwMode="auto">
          <a:xfrm>
            <a:off x="4139952" y="116632"/>
            <a:ext cx="29434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3200" b="1" dirty="0"/>
              <a:t>arXiv:1306.0354</a:t>
            </a:r>
          </a:p>
        </p:txBody>
      </p:sp>
    </p:spTree>
    <p:extLst>
      <p:ext uri="{BB962C8B-B14F-4D97-AF65-F5344CB8AC3E}">
        <p14:creationId xmlns:p14="http://schemas.microsoft.com/office/powerpoint/2010/main" val="326353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861</Words>
  <Application>Microsoft Office PowerPoint</Application>
  <PresentationFormat>画面に合わせる (4:3)</PresentationFormat>
  <Paragraphs>206</Paragraphs>
  <Slides>26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8" baseType="lpstr">
      <vt:lpstr>Office テーマ</vt:lpstr>
      <vt:lpstr>数式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kazuma</dc:creator>
  <cp:lastModifiedBy>kazuma</cp:lastModifiedBy>
  <cp:revision>68</cp:revision>
  <dcterms:created xsi:type="dcterms:W3CDTF">2013-01-11T04:50:14Z</dcterms:created>
  <dcterms:modified xsi:type="dcterms:W3CDTF">2013-07-08T05:35:00Z</dcterms:modified>
</cp:coreProperties>
</file>