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19"/>
  </p:notesMasterIdLst>
  <p:handoutMasterIdLst>
    <p:handoutMasterId r:id="rId20"/>
  </p:handoutMasterIdLst>
  <p:sldIdLst>
    <p:sldId id="256" r:id="rId2"/>
    <p:sldId id="528" r:id="rId3"/>
    <p:sldId id="531" r:id="rId4"/>
    <p:sldId id="530" r:id="rId5"/>
    <p:sldId id="532" r:id="rId6"/>
    <p:sldId id="481" r:id="rId7"/>
    <p:sldId id="527" r:id="rId8"/>
    <p:sldId id="533" r:id="rId9"/>
    <p:sldId id="537" r:id="rId10"/>
    <p:sldId id="535" r:id="rId11"/>
    <p:sldId id="536" r:id="rId12"/>
    <p:sldId id="443" r:id="rId13"/>
    <p:sldId id="489" r:id="rId14"/>
    <p:sldId id="490" r:id="rId15"/>
    <p:sldId id="480" r:id="rId16"/>
    <p:sldId id="472" r:id="rId17"/>
    <p:sldId id="538" r:id="rId18"/>
  </p:sldIdLst>
  <p:sldSz cx="9144000" cy="6858000" type="screen4x3"/>
  <p:notesSz cx="7099300" cy="10234613"/>
  <p:defaultTextStyle>
    <a:defPPr>
      <a:defRPr lang="ja-JP"/>
    </a:defPPr>
    <a:lvl1pPr algn="l" rtl="0" fontAlgn="base">
      <a:spcBef>
        <a:spcPct val="0"/>
      </a:spcBef>
      <a:spcAft>
        <a:spcPct val="0"/>
      </a:spcAft>
      <a:defRPr kumimoji="1" kern="1200">
        <a:solidFill>
          <a:schemeClr val="tx1"/>
        </a:solidFill>
        <a:latin typeface="Garamond" pitchFamily="18"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Garamond" pitchFamily="18"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Garamond" pitchFamily="18"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Garamond" pitchFamily="18"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Garamond" pitchFamily="18" charset="0"/>
        <a:ea typeface="ＭＳ Ｐゴシック" pitchFamily="50" charset="-128"/>
        <a:cs typeface="+mn-cs"/>
      </a:defRPr>
    </a:lvl5pPr>
    <a:lvl6pPr marL="2286000" algn="l" defTabSz="914400" rtl="0" eaLnBrk="1" latinLnBrk="0" hangingPunct="1">
      <a:defRPr kumimoji="1" kern="1200">
        <a:solidFill>
          <a:schemeClr val="tx1"/>
        </a:solidFill>
        <a:latin typeface="Garamond" pitchFamily="18" charset="0"/>
        <a:ea typeface="ＭＳ Ｐゴシック" pitchFamily="50" charset="-128"/>
        <a:cs typeface="+mn-cs"/>
      </a:defRPr>
    </a:lvl6pPr>
    <a:lvl7pPr marL="2743200" algn="l" defTabSz="914400" rtl="0" eaLnBrk="1" latinLnBrk="0" hangingPunct="1">
      <a:defRPr kumimoji="1" kern="1200">
        <a:solidFill>
          <a:schemeClr val="tx1"/>
        </a:solidFill>
        <a:latin typeface="Garamond" pitchFamily="18" charset="0"/>
        <a:ea typeface="ＭＳ Ｐゴシック" pitchFamily="50" charset="-128"/>
        <a:cs typeface="+mn-cs"/>
      </a:defRPr>
    </a:lvl7pPr>
    <a:lvl8pPr marL="3200400" algn="l" defTabSz="914400" rtl="0" eaLnBrk="1" latinLnBrk="0" hangingPunct="1">
      <a:defRPr kumimoji="1" kern="1200">
        <a:solidFill>
          <a:schemeClr val="tx1"/>
        </a:solidFill>
        <a:latin typeface="Garamond" pitchFamily="18" charset="0"/>
        <a:ea typeface="ＭＳ Ｐゴシック" pitchFamily="50" charset="-128"/>
        <a:cs typeface="+mn-cs"/>
      </a:defRPr>
    </a:lvl8pPr>
    <a:lvl9pPr marL="3657600" algn="l" defTabSz="914400" rtl="0" eaLnBrk="1" latinLnBrk="0" hangingPunct="1">
      <a:defRPr kumimoji="1" kern="1200">
        <a:solidFill>
          <a:schemeClr val="tx1"/>
        </a:solidFill>
        <a:latin typeface="Garamond" pitchFamily="18"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6712"/>
    <a:srgbClr val="FFFFCC"/>
    <a:srgbClr val="FF9933"/>
    <a:srgbClr val="FFFF00"/>
    <a:srgbClr val="476D1D"/>
    <a:srgbClr val="00FF00"/>
    <a:srgbClr val="FF3300"/>
    <a:srgbClr val="CCFFCC"/>
    <a:srgbClr val="FF00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29" autoAdjust="0"/>
    <p:restoredTop sz="86296" autoAdjust="0"/>
  </p:normalViewPr>
  <p:slideViewPr>
    <p:cSldViewPr>
      <p:cViewPr varScale="1">
        <p:scale>
          <a:sx n="60" d="100"/>
          <a:sy n="60" d="100"/>
        </p:scale>
        <p:origin x="-930" y="-96"/>
      </p:cViewPr>
      <p:guideLst>
        <p:guide orient="horz" pos="2160"/>
        <p:guide pos="2880"/>
      </p:guideLst>
    </p:cSldViewPr>
  </p:slideViewPr>
  <p:outlineViewPr>
    <p:cViewPr>
      <p:scale>
        <a:sx n="33" d="100"/>
        <a:sy n="33" d="100"/>
      </p:scale>
      <p:origin x="0" y="364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4" Type="http://schemas.openxmlformats.org/officeDocument/2006/relationships/image" Target="../media/image5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047B752A-C377-4B5A-84E2-325D8F7B6FA5}" type="datetimeFigureOut">
              <a:rPr kumimoji="1" lang="ja-JP" altLang="en-US" smtClean="0"/>
              <a:pPr/>
              <a:t>2013/7/9</a:t>
            </a:fld>
            <a:endParaRPr kumimoji="1" lang="ja-JP" altLang="en-US"/>
          </a:p>
        </p:txBody>
      </p:sp>
      <p:sp>
        <p:nvSpPr>
          <p:cNvPr id="4" name="フッター プレースホルダ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455BBA6B-BBDE-4AC8-9057-3B127A169FE0}" type="slidenum">
              <a:rPr kumimoji="1" lang="ja-JP" altLang="en-US" smtClean="0"/>
              <a:pPr/>
              <a:t>‹#›</a:t>
            </a:fld>
            <a:endParaRPr kumimoji="1" lang="ja-JP" altLang="en-US"/>
          </a:p>
        </p:txBody>
      </p:sp>
    </p:spTree>
    <p:extLst>
      <p:ext uri="{BB962C8B-B14F-4D97-AF65-F5344CB8AC3E}">
        <p14:creationId xmlns:p14="http://schemas.microsoft.com/office/powerpoint/2010/main" val="2915447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3776FF23-D077-47AF-B187-A6CE9267C271}" type="datetimeFigureOut">
              <a:rPr kumimoji="1" lang="ja-JP" altLang="en-US" smtClean="0"/>
              <a:pPr/>
              <a:t>2013/7/9</a:t>
            </a:fld>
            <a:endParaRPr kumimoji="1" lang="ja-JP" altLang="en-US"/>
          </a:p>
        </p:txBody>
      </p:sp>
      <p:sp>
        <p:nvSpPr>
          <p:cNvPr id="4" name="スライド イメージ プレースホルダー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09613" y="4860925"/>
            <a:ext cx="5680075" cy="460533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D06284F8-6F48-4E16-89A6-A47D02ECF4BA}" type="slidenum">
              <a:rPr kumimoji="1" lang="ja-JP" altLang="en-US" smtClean="0"/>
              <a:pPr/>
              <a:t>‹#›</a:t>
            </a:fld>
            <a:endParaRPr kumimoji="1" lang="ja-JP" altLang="en-US"/>
          </a:p>
        </p:txBody>
      </p:sp>
    </p:spTree>
    <p:extLst>
      <p:ext uri="{BB962C8B-B14F-4D97-AF65-F5344CB8AC3E}">
        <p14:creationId xmlns:p14="http://schemas.microsoft.com/office/powerpoint/2010/main" val="29711693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06284F8-6F48-4E16-89A6-A47D02ECF4BA}"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06284F8-6F48-4E16-89A6-A47D02ECF4BA}" type="slidenum">
              <a:rPr kumimoji="1" lang="ja-JP" altLang="en-US" smtClean="0"/>
              <a:pPr/>
              <a:t>16</a:t>
            </a:fld>
            <a:endParaRPr kumimoji="1" lang="ja-JP" altLang="en-US"/>
          </a:p>
        </p:txBody>
      </p:sp>
    </p:spTree>
    <p:extLst>
      <p:ext uri="{BB962C8B-B14F-4D97-AF65-F5344CB8AC3E}">
        <p14:creationId xmlns:p14="http://schemas.microsoft.com/office/powerpoint/2010/main" val="4084498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06284F8-6F48-4E16-89A6-A47D02ECF4BA}" type="slidenum">
              <a:rPr kumimoji="1" lang="ja-JP" altLang="en-US" smtClean="0"/>
              <a:pPr/>
              <a:t>17</a:t>
            </a:fld>
            <a:endParaRPr kumimoji="1" lang="ja-JP" altLang="en-US"/>
          </a:p>
        </p:txBody>
      </p:sp>
    </p:spTree>
    <p:extLst>
      <p:ext uri="{BB962C8B-B14F-4D97-AF65-F5344CB8AC3E}">
        <p14:creationId xmlns:p14="http://schemas.microsoft.com/office/powerpoint/2010/main" val="1402103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06284F8-6F48-4E16-89A6-A47D02ECF4BA}" type="slidenum">
              <a:rPr kumimoji="1" lang="ja-JP" altLang="en-US" smtClean="0"/>
              <a:pPr/>
              <a:t>2</a:t>
            </a:fld>
            <a:endParaRPr kumimoji="1" lang="ja-JP" altLang="en-US"/>
          </a:p>
        </p:txBody>
      </p:sp>
    </p:spTree>
    <p:extLst>
      <p:ext uri="{BB962C8B-B14F-4D97-AF65-F5344CB8AC3E}">
        <p14:creationId xmlns:p14="http://schemas.microsoft.com/office/powerpoint/2010/main" val="4084498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06284F8-6F48-4E16-89A6-A47D02ECF4BA}" type="slidenum">
              <a:rPr kumimoji="1" lang="ja-JP" altLang="en-US" smtClean="0"/>
              <a:pPr/>
              <a:t>4</a:t>
            </a:fld>
            <a:endParaRPr kumimoji="1" lang="ja-JP" altLang="en-US"/>
          </a:p>
        </p:txBody>
      </p:sp>
    </p:spTree>
    <p:extLst>
      <p:ext uri="{BB962C8B-B14F-4D97-AF65-F5344CB8AC3E}">
        <p14:creationId xmlns:p14="http://schemas.microsoft.com/office/powerpoint/2010/main" val="3368131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06284F8-6F48-4E16-89A6-A47D02ECF4BA}" type="slidenum">
              <a:rPr kumimoji="1" lang="ja-JP" altLang="en-US" smtClean="0"/>
              <a:pPr/>
              <a:t>6</a:t>
            </a:fld>
            <a:endParaRPr kumimoji="1" lang="ja-JP" altLang="en-US"/>
          </a:p>
        </p:txBody>
      </p:sp>
    </p:spTree>
    <p:extLst>
      <p:ext uri="{BB962C8B-B14F-4D97-AF65-F5344CB8AC3E}">
        <p14:creationId xmlns:p14="http://schemas.microsoft.com/office/powerpoint/2010/main" val="1402103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252538" y="777875"/>
            <a:ext cx="4589462" cy="3833813"/>
          </a:xfrm>
          <a:prstGeom prst="rect">
            <a:avLst/>
          </a:prstGeom>
          <a:solidFill>
            <a:srgbClr val="FFFFFF"/>
          </a:solidFill>
          <a:ln w="9360">
            <a:solidFill>
              <a:srgbClr val="000000"/>
            </a:solidFill>
            <a:miter lim="800000"/>
            <a:headEnd/>
            <a:tailEnd/>
          </a:ln>
        </p:spPr>
        <p:txBody>
          <a:bodyPr wrap="none" anchor="ctr"/>
          <a:lstStyle>
            <a:lvl1pPr>
              <a:defRPr kumimoji="1">
                <a:solidFill>
                  <a:schemeClr val="tx1"/>
                </a:solidFill>
                <a:latin typeface="Arial" pitchFamily="34" charset="0"/>
                <a:ea typeface="HGP明朝E" pitchFamily="18" charset="-128"/>
              </a:defRPr>
            </a:lvl1pPr>
            <a:lvl2pPr marL="742950" indent="-285750">
              <a:defRPr kumimoji="1">
                <a:solidFill>
                  <a:schemeClr val="tx1"/>
                </a:solidFill>
                <a:latin typeface="Arial" pitchFamily="34" charset="0"/>
                <a:ea typeface="HGP明朝E" pitchFamily="18" charset="-128"/>
              </a:defRPr>
            </a:lvl2pPr>
            <a:lvl3pPr marL="1143000" indent="-228600">
              <a:defRPr kumimoji="1">
                <a:solidFill>
                  <a:schemeClr val="tx1"/>
                </a:solidFill>
                <a:latin typeface="Arial" pitchFamily="34" charset="0"/>
                <a:ea typeface="HGP明朝E" pitchFamily="18" charset="-128"/>
              </a:defRPr>
            </a:lvl3pPr>
            <a:lvl4pPr marL="1600200" indent="-228600">
              <a:defRPr kumimoji="1">
                <a:solidFill>
                  <a:schemeClr val="tx1"/>
                </a:solidFill>
                <a:latin typeface="Arial" pitchFamily="34" charset="0"/>
                <a:ea typeface="HGP明朝E" pitchFamily="18" charset="-128"/>
              </a:defRPr>
            </a:lvl4pPr>
            <a:lvl5pPr marL="2057400" indent="-228600">
              <a:defRPr kumimoji="1">
                <a:solidFill>
                  <a:schemeClr val="tx1"/>
                </a:solidFill>
                <a:latin typeface="Arial" pitchFamily="34" charset="0"/>
                <a:ea typeface="HGP明朝E" pitchFamily="18" charset="-128"/>
              </a:defRPr>
            </a:lvl5pPr>
            <a:lvl6pPr marL="2514600" indent="-228600" fontAlgn="base">
              <a:spcBef>
                <a:spcPct val="0"/>
              </a:spcBef>
              <a:spcAft>
                <a:spcPct val="0"/>
              </a:spcAft>
              <a:defRPr kumimoji="1">
                <a:solidFill>
                  <a:schemeClr val="tx1"/>
                </a:solidFill>
                <a:latin typeface="Arial" pitchFamily="34" charset="0"/>
                <a:ea typeface="HGP明朝E" pitchFamily="18" charset="-128"/>
              </a:defRPr>
            </a:lvl6pPr>
            <a:lvl7pPr marL="2971800" indent="-228600" fontAlgn="base">
              <a:spcBef>
                <a:spcPct val="0"/>
              </a:spcBef>
              <a:spcAft>
                <a:spcPct val="0"/>
              </a:spcAft>
              <a:defRPr kumimoji="1">
                <a:solidFill>
                  <a:schemeClr val="tx1"/>
                </a:solidFill>
                <a:latin typeface="Arial" pitchFamily="34" charset="0"/>
                <a:ea typeface="HGP明朝E" pitchFamily="18" charset="-128"/>
              </a:defRPr>
            </a:lvl7pPr>
            <a:lvl8pPr marL="3429000" indent="-228600" fontAlgn="base">
              <a:spcBef>
                <a:spcPct val="0"/>
              </a:spcBef>
              <a:spcAft>
                <a:spcPct val="0"/>
              </a:spcAft>
              <a:defRPr kumimoji="1">
                <a:solidFill>
                  <a:schemeClr val="tx1"/>
                </a:solidFill>
                <a:latin typeface="Arial" pitchFamily="34" charset="0"/>
                <a:ea typeface="HGP明朝E" pitchFamily="18" charset="-128"/>
              </a:defRPr>
            </a:lvl8pPr>
            <a:lvl9pPr marL="3886200" indent="-228600" fontAlgn="base">
              <a:spcBef>
                <a:spcPct val="0"/>
              </a:spcBef>
              <a:spcAft>
                <a:spcPct val="0"/>
              </a:spcAft>
              <a:defRPr kumimoji="1">
                <a:solidFill>
                  <a:schemeClr val="tx1"/>
                </a:solidFill>
                <a:latin typeface="Arial" pitchFamily="34" charset="0"/>
                <a:ea typeface="HGP明朝E" pitchFamily="18" charset="-128"/>
              </a:defRPr>
            </a:lvl9pPr>
          </a:lstStyle>
          <a:p>
            <a:endParaRPr lang="ja-JP" altLang="en-US"/>
          </a:p>
        </p:txBody>
      </p:sp>
      <p:sp>
        <p:nvSpPr>
          <p:cNvPr id="28675" name="Rectangle 3"/>
          <p:cNvSpPr>
            <a:spLocks noGrp="1" noChangeArrowheads="1"/>
          </p:cNvSpPr>
          <p:nvPr>
            <p:ph type="body"/>
          </p:nvPr>
        </p:nvSpPr>
        <p:spPr>
          <a:xfrm>
            <a:off x="709613" y="4859338"/>
            <a:ext cx="5672137" cy="4605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ja-JP" dirty="0" smtClean="0">
              <a:latin typeface="Arial" pitchFamily="34" charset="0"/>
              <a:ea typeface="ＭＳ Ｐゴシック"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06284F8-6F48-4E16-89A6-A47D02ECF4BA}" type="slidenum">
              <a:rPr kumimoji="1" lang="ja-JP" altLang="en-US" smtClean="0"/>
              <a:pPr/>
              <a:t>12</a:t>
            </a:fld>
            <a:endParaRPr kumimoji="1" lang="ja-JP" altLang="en-US"/>
          </a:p>
        </p:txBody>
      </p:sp>
    </p:spTree>
    <p:extLst>
      <p:ext uri="{BB962C8B-B14F-4D97-AF65-F5344CB8AC3E}">
        <p14:creationId xmlns:p14="http://schemas.microsoft.com/office/powerpoint/2010/main" val="3204649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A7E281-ABCD-48AE-BDDC-43D9F85B1B41}" type="slidenum">
              <a:rPr lang="en-US" altLang="ja-JP"/>
              <a:pPr/>
              <a:t>13</a:t>
            </a:fld>
            <a:endParaRPr lang="en-US" altLang="ja-JP"/>
          </a:p>
        </p:txBody>
      </p:sp>
      <p:sp>
        <p:nvSpPr>
          <p:cNvPr id="114690" name="Text Box 2"/>
          <p:cNvSpPr txBox="1">
            <a:spLocks noChangeArrowheads="1"/>
          </p:cNvSpPr>
          <p:nvPr/>
        </p:nvSpPr>
        <p:spPr bwMode="auto">
          <a:xfrm>
            <a:off x="1252538" y="777875"/>
            <a:ext cx="4589462" cy="38338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14691" name="Rectangle 3"/>
          <p:cNvSpPr txBox="1">
            <a:spLocks noGrp="1" noChangeArrowheads="1"/>
          </p:cNvSpPr>
          <p:nvPr>
            <p:ph type="body"/>
          </p:nvPr>
        </p:nvSpPr>
        <p:spPr>
          <a:xfrm>
            <a:off x="709613" y="4859338"/>
            <a:ext cx="5672137" cy="4605337"/>
          </a:xfrm>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ja-JP" dirty="0">
              <a:ea typeface="ＭＳ Ｐゴシック"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1A1BC5-8ECA-4054-B8E7-1FB7F4763C88}" type="slidenum">
              <a:rPr lang="en-US" altLang="ja-JP"/>
              <a:pPr/>
              <a:t>14</a:t>
            </a:fld>
            <a:endParaRPr lang="en-US" altLang="ja-JP"/>
          </a:p>
        </p:txBody>
      </p:sp>
      <p:sp>
        <p:nvSpPr>
          <p:cNvPr id="178178" name="Text Box 2"/>
          <p:cNvSpPr txBox="1">
            <a:spLocks noChangeArrowheads="1"/>
          </p:cNvSpPr>
          <p:nvPr/>
        </p:nvSpPr>
        <p:spPr bwMode="auto">
          <a:xfrm>
            <a:off x="1252538" y="777875"/>
            <a:ext cx="4589462" cy="38338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78179" name="Rectangle 3"/>
          <p:cNvSpPr txBox="1">
            <a:spLocks noGrp="1" noChangeArrowheads="1"/>
          </p:cNvSpPr>
          <p:nvPr>
            <p:ph type="body"/>
          </p:nvPr>
        </p:nvSpPr>
        <p:spPr>
          <a:xfrm>
            <a:off x="709613" y="4859338"/>
            <a:ext cx="5672137" cy="4605337"/>
          </a:xfrm>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ja-JP" dirty="0">
              <a:ea typeface="ＭＳ Ｐゴシック" pitchFamily="50"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a:off x="1252538" y="777875"/>
            <a:ext cx="4589462" cy="3833813"/>
          </a:xfrm>
          <a:prstGeom prst="rect">
            <a:avLst/>
          </a:prstGeom>
          <a:solidFill>
            <a:srgbClr val="FFFFFF"/>
          </a:solidFill>
          <a:ln w="9360">
            <a:solidFill>
              <a:srgbClr val="000000"/>
            </a:solidFill>
            <a:miter lim="800000"/>
            <a:headEnd/>
            <a:tailEnd/>
          </a:ln>
        </p:spPr>
        <p:txBody>
          <a:bodyPr wrap="none" anchor="ctr"/>
          <a:lstStyle>
            <a:lvl1pPr>
              <a:defRPr kumimoji="1">
                <a:solidFill>
                  <a:schemeClr val="tx1"/>
                </a:solidFill>
                <a:latin typeface="Arial" pitchFamily="34" charset="0"/>
                <a:ea typeface="HGP明朝E" pitchFamily="18" charset="-128"/>
              </a:defRPr>
            </a:lvl1pPr>
            <a:lvl2pPr marL="742950" indent="-285750">
              <a:defRPr kumimoji="1">
                <a:solidFill>
                  <a:schemeClr val="tx1"/>
                </a:solidFill>
                <a:latin typeface="Arial" pitchFamily="34" charset="0"/>
                <a:ea typeface="HGP明朝E" pitchFamily="18" charset="-128"/>
              </a:defRPr>
            </a:lvl2pPr>
            <a:lvl3pPr marL="1143000" indent="-228600">
              <a:defRPr kumimoji="1">
                <a:solidFill>
                  <a:schemeClr val="tx1"/>
                </a:solidFill>
                <a:latin typeface="Arial" pitchFamily="34" charset="0"/>
                <a:ea typeface="HGP明朝E" pitchFamily="18" charset="-128"/>
              </a:defRPr>
            </a:lvl3pPr>
            <a:lvl4pPr marL="1600200" indent="-228600">
              <a:defRPr kumimoji="1">
                <a:solidFill>
                  <a:schemeClr val="tx1"/>
                </a:solidFill>
                <a:latin typeface="Arial" pitchFamily="34" charset="0"/>
                <a:ea typeface="HGP明朝E" pitchFamily="18" charset="-128"/>
              </a:defRPr>
            </a:lvl4pPr>
            <a:lvl5pPr marL="2057400" indent="-228600">
              <a:defRPr kumimoji="1">
                <a:solidFill>
                  <a:schemeClr val="tx1"/>
                </a:solidFill>
                <a:latin typeface="Arial" pitchFamily="34" charset="0"/>
                <a:ea typeface="HGP明朝E" pitchFamily="18" charset="-128"/>
              </a:defRPr>
            </a:lvl5pPr>
            <a:lvl6pPr marL="2514600" indent="-228600" fontAlgn="base">
              <a:spcBef>
                <a:spcPct val="0"/>
              </a:spcBef>
              <a:spcAft>
                <a:spcPct val="0"/>
              </a:spcAft>
              <a:defRPr kumimoji="1">
                <a:solidFill>
                  <a:schemeClr val="tx1"/>
                </a:solidFill>
                <a:latin typeface="Arial" pitchFamily="34" charset="0"/>
                <a:ea typeface="HGP明朝E" pitchFamily="18" charset="-128"/>
              </a:defRPr>
            </a:lvl6pPr>
            <a:lvl7pPr marL="2971800" indent="-228600" fontAlgn="base">
              <a:spcBef>
                <a:spcPct val="0"/>
              </a:spcBef>
              <a:spcAft>
                <a:spcPct val="0"/>
              </a:spcAft>
              <a:defRPr kumimoji="1">
                <a:solidFill>
                  <a:schemeClr val="tx1"/>
                </a:solidFill>
                <a:latin typeface="Arial" pitchFamily="34" charset="0"/>
                <a:ea typeface="HGP明朝E" pitchFamily="18" charset="-128"/>
              </a:defRPr>
            </a:lvl7pPr>
            <a:lvl8pPr marL="3429000" indent="-228600" fontAlgn="base">
              <a:spcBef>
                <a:spcPct val="0"/>
              </a:spcBef>
              <a:spcAft>
                <a:spcPct val="0"/>
              </a:spcAft>
              <a:defRPr kumimoji="1">
                <a:solidFill>
                  <a:schemeClr val="tx1"/>
                </a:solidFill>
                <a:latin typeface="Arial" pitchFamily="34" charset="0"/>
                <a:ea typeface="HGP明朝E" pitchFamily="18" charset="-128"/>
              </a:defRPr>
            </a:lvl8pPr>
            <a:lvl9pPr marL="3886200" indent="-228600" fontAlgn="base">
              <a:spcBef>
                <a:spcPct val="0"/>
              </a:spcBef>
              <a:spcAft>
                <a:spcPct val="0"/>
              </a:spcAft>
              <a:defRPr kumimoji="1">
                <a:solidFill>
                  <a:schemeClr val="tx1"/>
                </a:solidFill>
                <a:latin typeface="Arial" pitchFamily="34" charset="0"/>
                <a:ea typeface="HGP明朝E" pitchFamily="18" charset="-128"/>
              </a:defRPr>
            </a:lvl9pPr>
          </a:lstStyle>
          <a:p>
            <a:endParaRPr lang="ja-JP" altLang="en-US"/>
          </a:p>
        </p:txBody>
      </p:sp>
      <p:sp>
        <p:nvSpPr>
          <p:cNvPr id="159747" name="Rectangle 3"/>
          <p:cNvSpPr>
            <a:spLocks noGrp="1" noChangeArrowheads="1"/>
          </p:cNvSpPr>
          <p:nvPr>
            <p:ph type="body"/>
          </p:nvPr>
        </p:nvSpPr>
        <p:spPr>
          <a:xfrm>
            <a:off x="709613" y="4859338"/>
            <a:ext cx="5672137" cy="4605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ja-JP" dirty="0" smtClean="0">
              <a:latin typeface="Arial" pitchFamily="34" charset="0"/>
              <a:ea typeface="ＭＳ Ｐゴシック"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ja-JP" alt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ja-JP" alt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ja-JP" alt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ja-JP" alt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ja-JP" alt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ja-JP" alt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ja-JP" altLang="en-US"/>
            </a:p>
          </p:txBody>
        </p:sp>
      </p:grpSp>
      <p:sp>
        <p:nvSpPr>
          <p:cNvPr id="61451" name="Rectangle 11"/>
          <p:cNvSpPr>
            <a:spLocks noGrp="1" noChangeArrowheads="1"/>
          </p:cNvSpPr>
          <p:nvPr>
            <p:ph type="ctrTitle" sz="quarter"/>
          </p:nvPr>
        </p:nvSpPr>
        <p:spPr>
          <a:xfrm>
            <a:off x="685800" y="1736725"/>
            <a:ext cx="7772400" cy="1920875"/>
          </a:xfrm>
        </p:spPr>
        <p:txBody>
          <a:bodyPr/>
          <a:lstStyle>
            <a:lvl1pPr>
              <a:defRPr sz="6000"/>
            </a:lvl1pPr>
          </a:lstStyle>
          <a:p>
            <a:r>
              <a:rPr lang="ja-JP" altLang="en-US"/>
              <a:t>マスタ タイトルの書式設定</a:t>
            </a:r>
          </a:p>
        </p:txBody>
      </p:sp>
      <p:sp>
        <p:nvSpPr>
          <p:cNvPr id="6145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13" name="Rectangle 13"/>
          <p:cNvSpPr>
            <a:spLocks noGrp="1" noChangeArrowheads="1"/>
          </p:cNvSpPr>
          <p:nvPr>
            <p:ph type="dt" sz="quarter" idx="10"/>
          </p:nvPr>
        </p:nvSpPr>
        <p:spPr>
          <a:xfrm>
            <a:off x="457200" y="6248400"/>
            <a:ext cx="2133600" cy="476250"/>
          </a:xfrm>
        </p:spPr>
        <p:txBody>
          <a:bodyPr/>
          <a:lstStyle>
            <a:lvl1pPr>
              <a:defRPr smtClean="0"/>
            </a:lvl1pPr>
          </a:lstStyle>
          <a:p>
            <a:pPr>
              <a:defRPr/>
            </a:pPr>
            <a:endParaRPr lang="en-US" altLang="ja-JP"/>
          </a:p>
        </p:txBody>
      </p:sp>
      <p:sp>
        <p:nvSpPr>
          <p:cNvPr id="14" name="Rectangle 14"/>
          <p:cNvSpPr>
            <a:spLocks noGrp="1" noChangeArrowheads="1"/>
          </p:cNvSpPr>
          <p:nvPr>
            <p:ph type="ftr" sz="quarter" idx="11"/>
          </p:nvPr>
        </p:nvSpPr>
        <p:spPr>
          <a:xfrm>
            <a:off x="3124200" y="6251575"/>
            <a:ext cx="2895600" cy="476250"/>
          </a:xfrm>
        </p:spPr>
        <p:txBody>
          <a:bodyPr/>
          <a:lstStyle>
            <a:lvl1pPr>
              <a:defRPr smtClean="0"/>
            </a:lvl1pPr>
          </a:lstStyle>
          <a:p>
            <a:pPr>
              <a:defRPr/>
            </a:pPr>
            <a:endParaRPr lang="en-US" altLang="ja-JP"/>
          </a:p>
        </p:txBody>
      </p:sp>
      <p:sp>
        <p:nvSpPr>
          <p:cNvPr id="15" name="Rectangle 15"/>
          <p:cNvSpPr>
            <a:spLocks noGrp="1" noChangeArrowheads="1"/>
          </p:cNvSpPr>
          <p:nvPr>
            <p:ph type="sldNum" sz="quarter" idx="12"/>
          </p:nvPr>
        </p:nvSpPr>
        <p:spPr>
          <a:xfrm>
            <a:off x="6553200" y="6254750"/>
            <a:ext cx="2133600" cy="476250"/>
          </a:xfrm>
        </p:spPr>
        <p:txBody>
          <a:bodyPr/>
          <a:lstStyle>
            <a:lvl1pPr>
              <a:defRPr smtClean="0"/>
            </a:lvl1pPr>
          </a:lstStyle>
          <a:p>
            <a:pPr>
              <a:defRPr/>
            </a:pPr>
            <a:fld id="{923A238B-B10B-4838-A1B7-0D240878CB42}"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56C831F4-CC18-4AC1-8224-D8087A5C6F84}" type="slidenum">
              <a:rPr lang="en-US" altLang="ja-JP"/>
              <a:pPr>
                <a:defRPr/>
              </a:pPr>
              <a:t>‹#›</a:t>
            </a:fld>
            <a:endParaRPr lang="en-US" altLang="ja-JP"/>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26D80AA4-71B6-41FF-9769-EB1C23BD167E}" type="slidenum">
              <a:rPr lang="en-US" altLang="ja-JP"/>
              <a:pPr>
                <a:defRPr/>
              </a:pPr>
              <a:t>‹#›</a:t>
            </a:fld>
            <a:endParaRPr lang="en-US" altLang="ja-JP"/>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3"/>
          <p:cNvSpPr>
            <a:spLocks noGrp="1" noChangeArrowheads="1"/>
          </p:cNvSpPr>
          <p:nvPr>
            <p:ph type="sldNum" sz="quarter" idx="11"/>
          </p:nvPr>
        </p:nvSpPr>
        <p:spPr>
          <a:ln/>
        </p:spPr>
        <p:txBody>
          <a:bodyPr/>
          <a:lstStyle>
            <a:lvl1pPr>
              <a:defRPr/>
            </a:lvl1pPr>
          </a:lstStyle>
          <a:p>
            <a:pPr>
              <a:defRPr/>
            </a:pPr>
            <a:fld id="{DE4A9066-B5B2-4888-9591-AC1FDDBBC33A}" type="slidenum">
              <a:rPr lang="en-US" altLang="ja-JP"/>
              <a:pPr>
                <a:defRPr/>
              </a:pPr>
              <a:t>‹#›</a:t>
            </a:fld>
            <a:endParaRPr lang="en-US" altLang="ja-JP"/>
          </a:p>
        </p:txBody>
      </p:sp>
      <p:sp>
        <p:nvSpPr>
          <p:cNvPr id="8" name="Rectangle 14"/>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3"/>
          <p:cNvSpPr>
            <a:spLocks noGrp="1" noChangeArrowheads="1"/>
          </p:cNvSpPr>
          <p:nvPr>
            <p:ph type="sldNum" sz="quarter" idx="11"/>
          </p:nvPr>
        </p:nvSpPr>
        <p:spPr>
          <a:ln/>
        </p:spPr>
        <p:txBody>
          <a:bodyPr/>
          <a:lstStyle>
            <a:lvl1pPr>
              <a:defRPr/>
            </a:lvl1pPr>
          </a:lstStyle>
          <a:p>
            <a:pPr>
              <a:defRPr/>
            </a:pPr>
            <a:fld id="{C78D4CDD-1445-41AE-9F5E-17029F3858EB}" type="slidenum">
              <a:rPr lang="en-US" altLang="ja-JP"/>
              <a:pPr>
                <a:defRPr/>
              </a:pPr>
              <a:t>‹#›</a:t>
            </a:fld>
            <a:endParaRPr lang="en-US" altLang="ja-JP"/>
          </a:p>
        </p:txBody>
      </p:sp>
      <p:sp>
        <p:nvSpPr>
          <p:cNvPr id="9" name="Rectangle 14"/>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86A64A2F-D15E-4590-88FA-979BD8F23D03}" type="slidenum">
              <a:rPr lang="en-US" altLang="ja-JP"/>
              <a:pPr>
                <a:defRPr/>
              </a:pPr>
              <a:t>‹#›</a:t>
            </a:fld>
            <a:endParaRPr lang="en-US" altLang="ja-JP"/>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3C313064-973B-4F6B-B67A-27150DEFA61B}" type="slidenum">
              <a:rPr lang="en-US" altLang="ja-JP"/>
              <a:pPr>
                <a:defRPr/>
              </a:pPr>
              <a:t>‹#›</a:t>
            </a:fld>
            <a:endParaRPr lang="en-US" altLang="ja-JP"/>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pPr>
              <a:defRPr/>
            </a:pPr>
            <a:fld id="{D6729170-94CC-4F8D-8FB0-70941A9A3BBB}" type="slidenum">
              <a:rPr lang="en-US" altLang="ja-JP"/>
              <a:pPr>
                <a:defRPr/>
              </a:pPr>
              <a:t>‹#›</a:t>
            </a:fld>
            <a:endParaRPr lang="en-US" altLang="ja-JP"/>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3"/>
          <p:cNvSpPr>
            <a:spLocks noGrp="1" noChangeArrowheads="1"/>
          </p:cNvSpPr>
          <p:nvPr>
            <p:ph type="sldNum" sz="quarter" idx="11"/>
          </p:nvPr>
        </p:nvSpPr>
        <p:spPr>
          <a:ln/>
        </p:spPr>
        <p:txBody>
          <a:bodyPr/>
          <a:lstStyle>
            <a:lvl1pPr>
              <a:defRPr/>
            </a:lvl1pPr>
          </a:lstStyle>
          <a:p>
            <a:pPr>
              <a:defRPr/>
            </a:pPr>
            <a:fld id="{1A0BDC39-883F-4353-A878-0F6FB5E24A34}" type="slidenum">
              <a:rPr lang="en-US" altLang="ja-JP"/>
              <a:pPr>
                <a:defRPr/>
              </a:pPr>
              <a:t>‹#›</a:t>
            </a:fld>
            <a:endParaRPr lang="en-US" altLang="ja-JP"/>
          </a:p>
        </p:txBody>
      </p:sp>
      <p:sp>
        <p:nvSpPr>
          <p:cNvPr id="9" name="Rectangle 14"/>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3"/>
          <p:cNvSpPr>
            <a:spLocks noGrp="1" noChangeArrowheads="1"/>
          </p:cNvSpPr>
          <p:nvPr>
            <p:ph type="sldNum" sz="quarter" idx="11"/>
          </p:nvPr>
        </p:nvSpPr>
        <p:spPr>
          <a:ln/>
        </p:spPr>
        <p:txBody>
          <a:bodyPr/>
          <a:lstStyle>
            <a:lvl1pPr>
              <a:defRPr/>
            </a:lvl1pPr>
          </a:lstStyle>
          <a:p>
            <a:pPr>
              <a:defRPr/>
            </a:pPr>
            <a:fld id="{95E65B56-8B6D-4B62-9B21-C31F91D5CDAD}" type="slidenum">
              <a:rPr lang="en-US" altLang="ja-JP"/>
              <a:pPr>
                <a:defRPr/>
              </a:pPr>
              <a:t>‹#›</a:t>
            </a:fld>
            <a:endParaRPr lang="en-US" altLang="ja-JP"/>
          </a:p>
        </p:txBody>
      </p:sp>
      <p:sp>
        <p:nvSpPr>
          <p:cNvPr id="5" name="Rectangle 14"/>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3"/>
          <p:cNvSpPr>
            <a:spLocks noGrp="1" noChangeArrowheads="1"/>
          </p:cNvSpPr>
          <p:nvPr>
            <p:ph type="sldNum" sz="quarter" idx="11"/>
          </p:nvPr>
        </p:nvSpPr>
        <p:spPr>
          <a:ln/>
        </p:spPr>
        <p:txBody>
          <a:bodyPr/>
          <a:lstStyle>
            <a:lvl1pPr>
              <a:defRPr/>
            </a:lvl1pPr>
          </a:lstStyle>
          <a:p>
            <a:pPr>
              <a:defRPr/>
            </a:pPr>
            <a:fld id="{3A7383D5-48C1-4D17-BB62-BD598716C664}" type="slidenum">
              <a:rPr lang="en-US" altLang="ja-JP"/>
              <a:pPr>
                <a:defRPr/>
              </a:pPr>
              <a:t>‹#›</a:t>
            </a:fld>
            <a:endParaRPr lang="en-US" altLang="ja-JP"/>
          </a:p>
        </p:txBody>
      </p:sp>
      <p:sp>
        <p:nvSpPr>
          <p:cNvPr id="4" name="Rectangle 14"/>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pPr>
              <a:defRPr/>
            </a:pPr>
            <a:fld id="{D0798C7C-4951-40D9-9D25-7B884579648C}" type="slidenum">
              <a:rPr lang="en-US" altLang="ja-JP"/>
              <a:pPr>
                <a:defRPr/>
              </a:pPr>
              <a:t>‹#›</a:t>
            </a:fld>
            <a:endParaRPr lang="en-US" altLang="ja-JP"/>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pPr>
              <a:defRPr/>
            </a:pPr>
            <a:fld id="{4D9AC38B-4228-454A-ADDB-0DF68799E665}" type="slidenum">
              <a:rPr lang="en-US" altLang="ja-JP"/>
              <a:pPr>
                <a:defRPr/>
              </a:pPr>
              <a:t>‹#›</a:t>
            </a:fld>
            <a:endParaRPr lang="en-US" altLang="ja-JP"/>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smtClean="0">
                <a:latin typeface="Arial" charset="0"/>
              </a:defRPr>
            </a:lvl1pPr>
          </a:lstStyle>
          <a:p>
            <a:pPr>
              <a:defRPr/>
            </a:pPr>
            <a:endParaRPr lang="en-US" altLang="ja-JP"/>
          </a:p>
        </p:txBody>
      </p:sp>
      <p:sp>
        <p:nvSpPr>
          <p:cNvPr id="6041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smtClean="0">
                <a:latin typeface="Arial" charset="0"/>
              </a:defRPr>
            </a:lvl1pPr>
          </a:lstStyle>
          <a:p>
            <a:pPr>
              <a:defRPr/>
            </a:pPr>
            <a:fld id="{ECE66A3D-8DB6-45EC-9093-1C3961D6CF64}" type="slidenum">
              <a:rPr lang="en-US" altLang="ja-JP"/>
              <a:pPr>
                <a:defRPr/>
              </a:pPr>
              <a:t>‹#›</a:t>
            </a:fld>
            <a:endParaRPr lang="en-US" altLang="ja-JP"/>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6042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ja-JP" altLang="en-US"/>
              </a:p>
            </p:txBody>
          </p:sp>
          <p:sp>
            <p:nvSpPr>
              <p:cNvPr id="6042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ja-JP" altLang="en-US"/>
              </a:p>
            </p:txBody>
          </p:sp>
          <p:sp>
            <p:nvSpPr>
              <p:cNvPr id="6042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ja-JP" altLang="en-US"/>
              </a:p>
            </p:txBody>
          </p:sp>
          <p:sp>
            <p:nvSpPr>
              <p:cNvPr id="6042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ja-JP" altLang="en-US"/>
              </a:p>
            </p:txBody>
          </p:sp>
          <p:sp>
            <p:nvSpPr>
              <p:cNvPr id="6042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ja-JP" altLang="en-US"/>
              </a:p>
            </p:txBody>
          </p:sp>
        </p:grpSp>
        <p:sp>
          <p:nvSpPr>
            <p:cNvPr id="6042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ja-JP" altLang="en-US"/>
            </a:p>
          </p:txBody>
        </p:sp>
        <p:sp>
          <p:nvSpPr>
            <p:cNvPr id="6042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ja-JP" altLang="en-US"/>
            </a:p>
          </p:txBody>
        </p:sp>
      </p:grpSp>
      <p:sp>
        <p:nvSpPr>
          <p:cNvPr id="6042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6043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smtClean="0">
                <a:latin typeface="Arial" charset="0"/>
              </a:defRPr>
            </a:lvl1pPr>
          </a:lstStyle>
          <a:p>
            <a:pPr>
              <a:defRPr/>
            </a:pPr>
            <a:endParaRPr lang="en-US" altLang="ja-JP"/>
          </a:p>
        </p:txBody>
      </p:sp>
      <p:sp>
        <p:nvSpPr>
          <p:cNvPr id="6043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Tree>
  </p:cSld>
  <p:clrMap bg1="dk2" tx1="lt1" bg2="dk1" tx2="lt2" accent1="accent1" accent2="accent2" accent3="accent3" accent4="accent4" accent5="accent5" accent6="accent6" hlink="hlink" folHlink="folHlink"/>
  <p:sldLayoutIdLst>
    <p:sldLayoutId id="2147483726"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iming>
    <p:tnLst>
      <p:par>
        <p:cTn id="1" dur="indefinite" restart="never" nodeType="tmRoot"/>
      </p:par>
    </p:tnLst>
  </p:timing>
  <p:txStyles>
    <p:title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5pPr>
      <a:lvl6pPr marL="4572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6pPr>
      <a:lvl7pPr marL="9144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7pPr>
      <a:lvl8pPr marL="13716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8pPr>
      <a:lvl9pPr marL="18288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51.wmf"/></Relationships>
</file>

<file path=ppt/slides/_rels/slide1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56.wmf"/><Relationship Id="rId18" Type="http://schemas.openxmlformats.org/officeDocument/2006/relationships/oleObject" Target="../embeddings/oleObject160.bin"/><Relationship Id="rId3" Type="http://schemas.openxmlformats.org/officeDocument/2006/relationships/notesSlide" Target="../notesSlides/notesSlide6.xml"/><Relationship Id="rId7" Type="http://schemas.openxmlformats.org/officeDocument/2006/relationships/image" Target="../media/image54.wmf"/><Relationship Id="rId12" Type="http://schemas.openxmlformats.org/officeDocument/2006/relationships/oleObject" Target="../embeddings/oleObject13.bin"/><Relationship Id="rId2" Type="http://schemas.openxmlformats.org/officeDocument/2006/relationships/slideLayout" Target="../slideLayouts/slideLayout7.xml"/><Relationship Id="rId16" Type="http://schemas.openxmlformats.org/officeDocument/2006/relationships/oleObject" Target="../embeddings/oleObject14.bin"/><Relationship Id="rId20" Type="http://schemas.openxmlformats.org/officeDocument/2006/relationships/image" Target="../media/image66.png"/><Relationship Id="rId1" Type="http://schemas.openxmlformats.org/officeDocument/2006/relationships/vmlDrawing" Target="../drawings/vmlDrawing6.vml"/><Relationship Id="rId6" Type="http://schemas.openxmlformats.org/officeDocument/2006/relationships/oleObject" Target="../embeddings/oleObject11.bin"/><Relationship Id="rId11" Type="http://schemas.openxmlformats.org/officeDocument/2006/relationships/image" Target="../media/image55.wmf"/><Relationship Id="rId5" Type="http://schemas.openxmlformats.org/officeDocument/2006/relationships/image" Target="../media/image53.wmf"/><Relationship Id="rId15" Type="http://schemas.openxmlformats.org/officeDocument/2006/relationships/image" Target="../media/image56.wmf"/><Relationship Id="rId10" Type="http://schemas.openxmlformats.org/officeDocument/2006/relationships/oleObject" Target="../embeddings/oleObject140.bin"/><Relationship Id="rId19" Type="http://schemas.openxmlformats.org/officeDocument/2006/relationships/image" Target="../media/image57.wmf"/><Relationship Id="rId4" Type="http://schemas.openxmlformats.org/officeDocument/2006/relationships/oleObject" Target="../embeddings/oleObject10.bin"/><Relationship Id="rId9" Type="http://schemas.openxmlformats.org/officeDocument/2006/relationships/image" Target="../media/image55.wmf"/><Relationship Id="rId14" Type="http://schemas.openxmlformats.org/officeDocument/2006/relationships/oleObject" Target="../embeddings/oleObject150.bin"/></Relationships>
</file>

<file path=ppt/slides/_rels/slide1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8.gif"/></Relationships>
</file>

<file path=ppt/slides/_rels/slide15.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notesSlide" Target="../notesSlides/notesSlide9.xml"/><Relationship Id="rId7" Type="http://schemas.openxmlformats.org/officeDocument/2006/relationships/oleObject" Target="../embeddings/oleObject15.bin"/><Relationship Id="rId12" Type="http://schemas.openxmlformats.org/officeDocument/2006/relationships/image" Target="../media/image61.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64.jpeg"/><Relationship Id="rId11" Type="http://schemas.openxmlformats.org/officeDocument/2006/relationships/oleObject" Target="../embeddings/oleObject17.bin"/><Relationship Id="rId5" Type="http://schemas.openxmlformats.org/officeDocument/2006/relationships/image" Target="../media/image63.gif"/><Relationship Id="rId10" Type="http://schemas.openxmlformats.org/officeDocument/2006/relationships/image" Target="../media/image60.wmf"/><Relationship Id="rId4" Type="http://schemas.openxmlformats.org/officeDocument/2006/relationships/image" Target="../media/image62.png"/><Relationship Id="rId9" Type="http://schemas.openxmlformats.org/officeDocument/2006/relationships/oleObject" Target="../embeddings/oleObject16.bin"/></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18" Type="http://schemas.openxmlformats.org/officeDocument/2006/relationships/oleObject" Target="../embeddings/oleObject2.bin"/><Relationship Id="rId3" Type="http://schemas.openxmlformats.org/officeDocument/2006/relationships/notesSlide" Target="../notesSlides/notesSlide3.xml"/><Relationship Id="rId21" Type="http://schemas.openxmlformats.org/officeDocument/2006/relationships/image" Target="../media/image23.jpeg"/><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21.png"/><Relationship Id="rId2" Type="http://schemas.openxmlformats.org/officeDocument/2006/relationships/slideLayout" Target="../slideLayouts/slideLayout7.xml"/><Relationship Id="rId16" Type="http://schemas.openxmlformats.org/officeDocument/2006/relationships/image" Target="../media/image20.jpeg"/><Relationship Id="rId20" Type="http://schemas.openxmlformats.org/officeDocument/2006/relationships/image" Target="../media/image22.jpeg"/><Relationship Id="rId1" Type="http://schemas.openxmlformats.org/officeDocument/2006/relationships/vmlDrawing" Target="../drawings/vmlDrawing1.v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8.wmf"/><Relationship Id="rId15" Type="http://schemas.openxmlformats.org/officeDocument/2006/relationships/image" Target="../media/image19.jpeg"/><Relationship Id="rId10" Type="http://schemas.openxmlformats.org/officeDocument/2006/relationships/image" Target="../media/image14.jpeg"/><Relationship Id="rId19" Type="http://schemas.openxmlformats.org/officeDocument/2006/relationships/image" Target="../media/image9.wmf"/><Relationship Id="rId4" Type="http://schemas.openxmlformats.org/officeDocument/2006/relationships/oleObject" Target="../embeddings/oleObject1.bin"/><Relationship Id="rId9" Type="http://schemas.openxmlformats.org/officeDocument/2006/relationships/image" Target="../media/image13.jpeg"/><Relationship Id="rId1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image" Target="../media/image39.png"/><Relationship Id="rId3" Type="http://schemas.openxmlformats.org/officeDocument/2006/relationships/notesSlide" Target="../notesSlides/notesSlide5.xml"/><Relationship Id="rId7" Type="http://schemas.openxmlformats.org/officeDocument/2006/relationships/image" Target="../media/image32.wmf"/><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slideLayout" Target="../slideLayouts/slideLayout7.xml"/><Relationship Id="rId16" Type="http://schemas.openxmlformats.org/officeDocument/2006/relationships/image" Target="../media/image42.png"/><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37.png"/><Relationship Id="rId5" Type="http://schemas.openxmlformats.org/officeDocument/2006/relationships/image" Target="../media/image35.jpeg"/><Relationship Id="rId15" Type="http://schemas.openxmlformats.org/officeDocument/2006/relationships/image" Target="../media/image41.png"/><Relationship Id="rId10" Type="http://schemas.openxmlformats.org/officeDocument/2006/relationships/image" Target="../media/image33.wmf"/><Relationship Id="rId4" Type="http://schemas.openxmlformats.org/officeDocument/2006/relationships/image" Target="../media/image34.png"/><Relationship Id="rId9" Type="http://schemas.openxmlformats.org/officeDocument/2006/relationships/oleObject" Target="../embeddings/oleObject4.bin"/><Relationship Id="rId1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50.jpeg"/><Relationship Id="rId7" Type="http://schemas.openxmlformats.org/officeDocument/2006/relationships/image" Target="../media/image48.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47.wmf"/><Relationship Id="rId4" Type="http://schemas.openxmlformats.org/officeDocument/2006/relationships/oleObject" Target="../embeddings/oleObject6.bin"/><Relationship Id="rId9" Type="http://schemas.openxmlformats.org/officeDocument/2006/relationships/image" Target="../media/image4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0"/>
          <p:cNvSpPr>
            <a:spLocks noChangeArrowheads="1"/>
          </p:cNvSpPr>
          <p:nvPr/>
        </p:nvSpPr>
        <p:spPr bwMode="auto">
          <a:xfrm>
            <a:off x="533400" y="6553200"/>
            <a:ext cx="8077200" cy="76200"/>
          </a:xfrm>
          <a:prstGeom prst="rect">
            <a:avLst/>
          </a:prstGeom>
          <a:gradFill rotWithShape="0">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endParaRPr lang="ja-JP" altLang="en-US" dirty="0">
              <a:latin typeface="HGP創英角ｺﾞｼｯｸUB" pitchFamily="50" charset="-128"/>
              <a:ea typeface="HGP創英角ｺﾞｼｯｸUB" pitchFamily="50" charset="-128"/>
            </a:endParaRPr>
          </a:p>
        </p:txBody>
      </p:sp>
      <p:sp>
        <p:nvSpPr>
          <p:cNvPr id="3076" name="Text Box 55"/>
          <p:cNvSpPr txBox="1">
            <a:spLocks noChangeArrowheads="1"/>
          </p:cNvSpPr>
          <p:nvPr/>
        </p:nvSpPr>
        <p:spPr bwMode="auto">
          <a:xfrm>
            <a:off x="155310" y="764704"/>
            <a:ext cx="8956298" cy="5632311"/>
          </a:xfrm>
          <a:prstGeom prst="rect">
            <a:avLst/>
          </a:prstGeom>
          <a:noFill/>
          <a:ln w="9525">
            <a:noFill/>
            <a:miter lim="800000"/>
            <a:headEnd/>
            <a:tailEnd/>
          </a:ln>
        </p:spPr>
        <p:txBody>
          <a:bodyPr wrap="none">
            <a:spAutoFit/>
          </a:bodyPr>
          <a:lstStyle/>
          <a:p>
            <a:pPr algn="ctr"/>
            <a:r>
              <a:rPr lang="ja-JP" altLang="ja-JP" sz="3600" dirty="0">
                <a:solidFill>
                  <a:srgbClr val="FFC000"/>
                </a:solidFill>
                <a:latin typeface="HGS創英角ｺﾞｼｯｸUB" pitchFamily="50" charset="-128"/>
                <a:ea typeface="HGS創英角ｺﾞｼｯｸUB" pitchFamily="50" charset="-128"/>
              </a:rPr>
              <a:t>単一分子接合の電子輸送特性の実験的検証</a:t>
            </a:r>
          </a:p>
          <a:p>
            <a:pPr algn="ctr"/>
            <a:endParaRPr lang="en-US" altLang="ja-JP" sz="3600" dirty="0" smtClean="0">
              <a:latin typeface="HGP創英角ｺﾞｼｯｸUB" pitchFamily="50" charset="-128"/>
              <a:ea typeface="HGP創英角ｺﾞｼｯｸUB" pitchFamily="50" charset="-128"/>
            </a:endParaRPr>
          </a:p>
          <a:p>
            <a:pPr algn="ctr"/>
            <a:endParaRPr lang="en-US" altLang="ja-JP" sz="3600" dirty="0" smtClean="0">
              <a:latin typeface="+mn-ea"/>
              <a:ea typeface="+mn-ea"/>
            </a:endParaRPr>
          </a:p>
          <a:p>
            <a:pPr algn="ctr"/>
            <a:endParaRPr lang="en-US" altLang="ja-JP" sz="3600" dirty="0">
              <a:latin typeface="+mn-ea"/>
              <a:ea typeface="+mn-ea"/>
            </a:endParaRPr>
          </a:p>
          <a:p>
            <a:pPr algn="ctr"/>
            <a:endParaRPr lang="en-US" altLang="ja-JP" sz="3600" dirty="0" smtClean="0">
              <a:latin typeface="+mn-ea"/>
              <a:ea typeface="+mn-ea"/>
            </a:endParaRPr>
          </a:p>
          <a:p>
            <a:pPr algn="ctr"/>
            <a:endParaRPr lang="en-US" altLang="ja-JP" sz="3600" dirty="0">
              <a:latin typeface="+mn-ea"/>
              <a:ea typeface="+mn-ea"/>
            </a:endParaRPr>
          </a:p>
          <a:p>
            <a:pPr algn="ctr"/>
            <a:endParaRPr lang="en-US" altLang="ja-JP" sz="3600" dirty="0" smtClean="0">
              <a:latin typeface="+mn-ea"/>
              <a:ea typeface="+mn-ea"/>
            </a:endParaRPr>
          </a:p>
          <a:p>
            <a:pPr algn="ctr"/>
            <a:endParaRPr lang="en-US" altLang="ja-JP" sz="3600" dirty="0">
              <a:latin typeface="+mn-ea"/>
              <a:ea typeface="+mn-ea"/>
            </a:endParaRPr>
          </a:p>
          <a:p>
            <a:pPr algn="ctr"/>
            <a:r>
              <a:rPr lang="ja-JP" altLang="en-US" sz="3600" dirty="0" smtClean="0">
                <a:latin typeface="+mn-ea"/>
                <a:ea typeface="+mn-ea"/>
              </a:rPr>
              <a:t>東京工業大学</a:t>
            </a:r>
            <a:r>
              <a:rPr lang="ja-JP" altLang="en-US" sz="3600" dirty="0">
                <a:latin typeface="+mn-ea"/>
                <a:ea typeface="+mn-ea"/>
              </a:rPr>
              <a:t>　</a:t>
            </a:r>
            <a:r>
              <a:rPr lang="ja-JP" altLang="en-US" sz="3600" dirty="0" smtClean="0">
                <a:latin typeface="+mn-ea"/>
                <a:ea typeface="+mn-ea"/>
              </a:rPr>
              <a:t>理工学研究科</a:t>
            </a:r>
            <a:endParaRPr lang="ja-JP" altLang="en-US" sz="3600" dirty="0">
              <a:latin typeface="+mn-ea"/>
              <a:ea typeface="+mn-ea"/>
            </a:endParaRPr>
          </a:p>
          <a:p>
            <a:pPr algn="ctr"/>
            <a:r>
              <a:rPr lang="ja-JP" altLang="en-US" sz="3600" dirty="0">
                <a:latin typeface="+mn-ea"/>
                <a:ea typeface="+mn-ea"/>
              </a:rPr>
              <a:t>　</a:t>
            </a:r>
            <a:r>
              <a:rPr lang="ja-JP" altLang="en-US" sz="3600" dirty="0" smtClean="0">
                <a:latin typeface="+mn-ea"/>
                <a:ea typeface="+mn-ea"/>
              </a:rPr>
              <a:t>化学</a:t>
            </a:r>
            <a:r>
              <a:rPr lang="ja-JP" altLang="en-US" sz="3600" dirty="0">
                <a:latin typeface="+mn-ea"/>
                <a:ea typeface="+mn-ea"/>
              </a:rPr>
              <a:t>専攻</a:t>
            </a:r>
            <a:r>
              <a:rPr lang="ja-JP" altLang="en-US" sz="3600" dirty="0" smtClean="0">
                <a:latin typeface="+mn-ea"/>
                <a:ea typeface="+mn-ea"/>
              </a:rPr>
              <a:t>　木口</a:t>
            </a:r>
            <a:r>
              <a:rPr lang="ja-JP" altLang="en-US" sz="3600" dirty="0">
                <a:latin typeface="+mn-ea"/>
                <a:ea typeface="+mn-ea"/>
              </a:rPr>
              <a:t>学</a:t>
            </a:r>
            <a:endParaRPr lang="en-US" altLang="ja-JP" sz="3600" dirty="0" smtClean="0">
              <a:latin typeface="+mn-ea"/>
              <a:ea typeface="+mn-ea"/>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768" y="1916832"/>
            <a:ext cx="4454564" cy="303936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70" name="Rectangle 2"/>
          <p:cNvSpPr>
            <a:spLocks noChangeArrowheads="1"/>
          </p:cNvSpPr>
          <p:nvPr/>
        </p:nvSpPr>
        <p:spPr bwMode="auto">
          <a:xfrm>
            <a:off x="684213" y="5876925"/>
            <a:ext cx="7848600" cy="800219"/>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marL="342900" indent="-342900">
              <a:spcBef>
                <a:spcPct val="30000"/>
              </a:spcBef>
            </a:pPr>
            <a:r>
              <a:rPr lang="ja-JP" altLang="en-GB" sz="2000" dirty="0" smtClean="0">
                <a:solidFill>
                  <a:srgbClr val="FFC000"/>
                </a:solidFill>
                <a:latin typeface="HGSｺﾞｼｯｸM" pitchFamily="50" charset="-128"/>
                <a:ea typeface="HGSｺﾞｼｯｸM" pitchFamily="50" charset="-128"/>
                <a:cs typeface="Arial" pitchFamily="34" charset="0"/>
              </a:rPr>
              <a:t>伝導</a:t>
            </a:r>
            <a:r>
              <a:rPr lang="ja-JP" altLang="en-GB" sz="2000" dirty="0">
                <a:solidFill>
                  <a:srgbClr val="FFC000"/>
                </a:solidFill>
                <a:latin typeface="HGSｺﾞｼｯｸM" pitchFamily="50" charset="-128"/>
                <a:ea typeface="HGSｺﾞｼｯｸM" pitchFamily="50" charset="-128"/>
                <a:cs typeface="Arial" pitchFamily="34" charset="0"/>
              </a:rPr>
              <a:t>に関与する軌道数は伝導度と共に</a:t>
            </a:r>
            <a:r>
              <a:rPr lang="ja-JP" altLang="en-GB" sz="2000" dirty="0" smtClean="0">
                <a:solidFill>
                  <a:srgbClr val="FFC000"/>
                </a:solidFill>
                <a:latin typeface="HGSｺﾞｼｯｸM" pitchFamily="50" charset="-128"/>
                <a:ea typeface="HGSｺﾞｼｯｸM" pitchFamily="50" charset="-128"/>
                <a:cs typeface="Arial" pitchFamily="34" charset="0"/>
              </a:rPr>
              <a:t>増大</a:t>
            </a:r>
            <a:endParaRPr lang="en-US" altLang="ja-JP" sz="2000" dirty="0" smtClean="0">
              <a:solidFill>
                <a:srgbClr val="FFC000"/>
              </a:solidFill>
              <a:latin typeface="HGSｺﾞｼｯｸM" pitchFamily="50" charset="-128"/>
              <a:ea typeface="HGSｺﾞｼｯｸM" pitchFamily="50" charset="-128"/>
              <a:cs typeface="Arial" pitchFamily="34" charset="0"/>
            </a:endParaRPr>
          </a:p>
          <a:p>
            <a:pPr marL="342900" indent="-342900">
              <a:spcBef>
                <a:spcPct val="30000"/>
              </a:spcBef>
            </a:pPr>
            <a:r>
              <a:rPr lang="en-GB" altLang="ja-JP" sz="2000" dirty="0" smtClean="0">
                <a:solidFill>
                  <a:srgbClr val="FFC000"/>
                </a:solidFill>
                <a:latin typeface="HGSｺﾞｼｯｸM" pitchFamily="50" charset="-128"/>
                <a:ea typeface="HGSｺﾞｼｯｸM" pitchFamily="50" charset="-128"/>
                <a:cs typeface="Arial" pitchFamily="34" charset="0"/>
              </a:rPr>
              <a:t>0.20</a:t>
            </a:r>
            <a:r>
              <a:rPr lang="en-GB" altLang="ja-JP" sz="2000" i="1" dirty="0" smtClean="0">
                <a:solidFill>
                  <a:srgbClr val="FFC000"/>
                </a:solidFill>
                <a:latin typeface="HGSｺﾞｼｯｸM" pitchFamily="50" charset="-128"/>
                <a:ea typeface="HGSｺﾞｼｯｸM" pitchFamily="50" charset="-128"/>
                <a:cs typeface="Arial" pitchFamily="34" charset="0"/>
              </a:rPr>
              <a:t>G</a:t>
            </a:r>
            <a:r>
              <a:rPr lang="en-GB" altLang="ja-JP" sz="2000" baseline="-25000" dirty="0" smtClean="0">
                <a:solidFill>
                  <a:srgbClr val="FFC000"/>
                </a:solidFill>
                <a:latin typeface="HGSｺﾞｼｯｸM" pitchFamily="50" charset="-128"/>
                <a:ea typeface="HGSｺﾞｼｯｸM" pitchFamily="50" charset="-128"/>
                <a:cs typeface="Arial" pitchFamily="34" charset="0"/>
              </a:rPr>
              <a:t>0 </a:t>
            </a:r>
            <a:r>
              <a:rPr lang="ja-JP" altLang="en-GB" sz="2000" dirty="0">
                <a:solidFill>
                  <a:srgbClr val="FFC000"/>
                </a:solidFill>
                <a:latin typeface="HGSｺﾞｼｯｸM" pitchFamily="50" charset="-128"/>
                <a:ea typeface="HGSｺﾞｼｯｸM" pitchFamily="50" charset="-128"/>
                <a:cs typeface="Arial" pitchFamily="34" charset="0"/>
              </a:rPr>
              <a:t>以下の伝導度を示す接合は１軌道　→</a:t>
            </a:r>
            <a:r>
              <a:rPr lang="en-GB" altLang="ja-JP" sz="2000" dirty="0">
                <a:solidFill>
                  <a:srgbClr val="FFC000"/>
                </a:solidFill>
                <a:latin typeface="HGSｺﾞｼｯｸM" pitchFamily="50" charset="-128"/>
                <a:ea typeface="HGSｺﾞｼｯｸM" pitchFamily="50" charset="-128"/>
                <a:cs typeface="Arial" pitchFamily="34" charset="0"/>
              </a:rPr>
              <a:t> </a:t>
            </a:r>
            <a:r>
              <a:rPr lang="ja-JP" altLang="en-GB" sz="2000" b="1" dirty="0">
                <a:latin typeface="HGSｺﾞｼｯｸM" pitchFamily="50" charset="-128"/>
                <a:ea typeface="HGSｺﾞｼｯｸM" pitchFamily="50" charset="-128"/>
                <a:cs typeface="Arial" pitchFamily="34" charset="0"/>
              </a:rPr>
              <a:t>単分子接合</a:t>
            </a:r>
          </a:p>
        </p:txBody>
      </p:sp>
      <p:sp>
        <p:nvSpPr>
          <p:cNvPr id="44071" name="Text Box 3"/>
          <p:cNvSpPr txBox="1">
            <a:spLocks noChangeArrowheads="1"/>
          </p:cNvSpPr>
          <p:nvPr/>
        </p:nvSpPr>
        <p:spPr bwMode="auto">
          <a:xfrm>
            <a:off x="323850" y="908050"/>
            <a:ext cx="5724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HGP明朝E" pitchFamily="18" charset="-128"/>
              </a:defRPr>
            </a:lvl1pPr>
            <a:lvl2pPr marL="742950" indent="-285750">
              <a:defRPr kumimoji="1">
                <a:solidFill>
                  <a:schemeClr val="tx1"/>
                </a:solidFill>
                <a:latin typeface="Arial" pitchFamily="34" charset="0"/>
                <a:ea typeface="HGP明朝E" pitchFamily="18" charset="-128"/>
              </a:defRPr>
            </a:lvl2pPr>
            <a:lvl3pPr marL="1143000" indent="-228600">
              <a:defRPr kumimoji="1">
                <a:solidFill>
                  <a:schemeClr val="tx1"/>
                </a:solidFill>
                <a:latin typeface="Arial" pitchFamily="34" charset="0"/>
                <a:ea typeface="HGP明朝E" pitchFamily="18" charset="-128"/>
              </a:defRPr>
            </a:lvl3pPr>
            <a:lvl4pPr marL="1600200" indent="-228600">
              <a:defRPr kumimoji="1">
                <a:solidFill>
                  <a:schemeClr val="tx1"/>
                </a:solidFill>
                <a:latin typeface="Arial" pitchFamily="34" charset="0"/>
                <a:ea typeface="HGP明朝E" pitchFamily="18" charset="-128"/>
              </a:defRPr>
            </a:lvl4pPr>
            <a:lvl5pPr marL="2057400" indent="-228600">
              <a:defRPr kumimoji="1">
                <a:solidFill>
                  <a:schemeClr val="tx1"/>
                </a:solidFill>
                <a:latin typeface="Arial" pitchFamily="34" charset="0"/>
                <a:ea typeface="HGP明朝E" pitchFamily="18" charset="-128"/>
              </a:defRPr>
            </a:lvl5pPr>
            <a:lvl6pPr marL="2514600" indent="-228600" fontAlgn="base">
              <a:spcBef>
                <a:spcPct val="0"/>
              </a:spcBef>
              <a:spcAft>
                <a:spcPct val="0"/>
              </a:spcAft>
              <a:defRPr kumimoji="1">
                <a:solidFill>
                  <a:schemeClr val="tx1"/>
                </a:solidFill>
                <a:latin typeface="Arial" pitchFamily="34" charset="0"/>
                <a:ea typeface="HGP明朝E" pitchFamily="18" charset="-128"/>
              </a:defRPr>
            </a:lvl6pPr>
            <a:lvl7pPr marL="2971800" indent="-228600" fontAlgn="base">
              <a:spcBef>
                <a:spcPct val="0"/>
              </a:spcBef>
              <a:spcAft>
                <a:spcPct val="0"/>
              </a:spcAft>
              <a:defRPr kumimoji="1">
                <a:solidFill>
                  <a:schemeClr val="tx1"/>
                </a:solidFill>
                <a:latin typeface="Arial" pitchFamily="34" charset="0"/>
                <a:ea typeface="HGP明朝E" pitchFamily="18" charset="-128"/>
              </a:defRPr>
            </a:lvl7pPr>
            <a:lvl8pPr marL="3429000" indent="-228600" fontAlgn="base">
              <a:spcBef>
                <a:spcPct val="0"/>
              </a:spcBef>
              <a:spcAft>
                <a:spcPct val="0"/>
              </a:spcAft>
              <a:defRPr kumimoji="1">
                <a:solidFill>
                  <a:schemeClr val="tx1"/>
                </a:solidFill>
                <a:latin typeface="Arial" pitchFamily="34" charset="0"/>
                <a:ea typeface="HGP明朝E" pitchFamily="18" charset="-128"/>
              </a:defRPr>
            </a:lvl8pPr>
            <a:lvl9pPr marL="3886200" indent="-228600" fontAlgn="base">
              <a:spcBef>
                <a:spcPct val="0"/>
              </a:spcBef>
              <a:spcAft>
                <a:spcPct val="0"/>
              </a:spcAft>
              <a:defRPr kumimoji="1">
                <a:solidFill>
                  <a:schemeClr val="tx1"/>
                </a:solidFill>
                <a:latin typeface="Arial" pitchFamily="34" charset="0"/>
                <a:ea typeface="HGP明朝E" pitchFamily="18" charset="-128"/>
              </a:defRPr>
            </a:lvl9pPr>
          </a:lstStyle>
          <a:p>
            <a:r>
              <a:rPr lang="ja-JP" altLang="en-US" sz="2000" dirty="0">
                <a:solidFill>
                  <a:srgbClr val="FFFF00"/>
                </a:solidFill>
                <a:latin typeface="HGSｺﾞｼｯｸM" pitchFamily="50" charset="-128"/>
                <a:ea typeface="HGSｺﾞｼｯｸM" pitchFamily="50" charset="-128"/>
              </a:rPr>
              <a:t>ノイズのバイアス電流依存性</a:t>
            </a:r>
          </a:p>
        </p:txBody>
      </p:sp>
      <p:graphicFrame>
        <p:nvGraphicFramePr>
          <p:cNvPr id="44069" name="Object 37"/>
          <p:cNvGraphicFramePr>
            <a:graphicFrameLocks noChangeAspect="1"/>
          </p:cNvGraphicFramePr>
          <p:nvPr>
            <p:extLst>
              <p:ext uri="{D42A27DB-BD31-4B8C-83A1-F6EECF244321}">
                <p14:modId xmlns:p14="http://schemas.microsoft.com/office/powerpoint/2010/main" val="2627096998"/>
              </p:ext>
            </p:extLst>
          </p:nvPr>
        </p:nvGraphicFramePr>
        <p:xfrm>
          <a:off x="0" y="1341438"/>
          <a:ext cx="5219700" cy="4395787"/>
        </p:xfrm>
        <a:graphic>
          <a:graphicData uri="http://schemas.openxmlformats.org/presentationml/2006/ole">
            <mc:AlternateContent xmlns:mc="http://schemas.openxmlformats.org/markup-compatibility/2006">
              <mc:Choice xmlns:v="urn:schemas-microsoft-com:vml" Requires="v">
                <p:oleObj spid="_x0000_s79881" name="ｸﾞﾗﾌ" r:id="rId3" imgW="4116019" imgH="3463747" progId="Origin50.Graph">
                  <p:embed/>
                </p:oleObj>
              </mc:Choice>
              <mc:Fallback>
                <p:oleObj name="ｸﾞﾗﾌ" r:id="rId3" imgW="4116019" imgH="3463747" progId="Origin50.Grap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41438"/>
                        <a:ext cx="5219700" cy="4395787"/>
                      </a:xfrm>
                      <a:prstGeom prst="rect">
                        <a:avLst/>
                      </a:prstGeom>
                      <a:solidFill>
                        <a:schemeClr val="tx1"/>
                      </a:solidFill>
                      <a:ln>
                        <a:noFill/>
                      </a:ln>
                      <a:extLst/>
                    </p:spPr>
                  </p:pic>
                </p:oleObj>
              </mc:Fallback>
            </mc:AlternateContent>
          </a:graphicData>
        </a:graphic>
      </p:graphicFrame>
      <p:graphicFrame>
        <p:nvGraphicFramePr>
          <p:cNvPr id="157701" name="Group 5"/>
          <p:cNvGraphicFramePr>
            <a:graphicFrameLocks noGrp="1"/>
          </p:cNvGraphicFramePr>
          <p:nvPr>
            <p:extLst>
              <p:ext uri="{D42A27DB-BD31-4B8C-83A1-F6EECF244321}">
                <p14:modId xmlns:p14="http://schemas.microsoft.com/office/powerpoint/2010/main" val="476707549"/>
              </p:ext>
            </p:extLst>
          </p:nvPr>
        </p:nvGraphicFramePr>
        <p:xfrm>
          <a:off x="5219699" y="3573463"/>
          <a:ext cx="3960813" cy="2073275"/>
        </p:xfrm>
        <a:graphic>
          <a:graphicData uri="http://schemas.openxmlformats.org/drawingml/2006/table">
            <a:tbl>
              <a:tblPr/>
              <a:tblGrid>
                <a:gridCol w="1614488"/>
                <a:gridCol w="2346325"/>
              </a:tblGrid>
              <a:tr h="7012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HGSｺﾞｼｯｸM" pitchFamily="50" charset="-128"/>
                          <a:ea typeface="HGSｺﾞｼｯｸM" pitchFamily="50" charset="-128"/>
                        </a:rPr>
                        <a:t>伝導度　</a:t>
                      </a:r>
                      <a:r>
                        <a:rPr kumimoji="1" lang="en-US" altLang="ja-JP" sz="1800" b="0" i="0" u="none" strike="noStrike" cap="none" normalizeH="0" baseline="0" smtClean="0">
                          <a:ln>
                            <a:noFill/>
                          </a:ln>
                          <a:solidFill>
                            <a:schemeClr val="tx1"/>
                          </a:solidFill>
                          <a:effectLst/>
                          <a:latin typeface="HGSｺﾞｼｯｸM" pitchFamily="50" charset="-128"/>
                          <a:ea typeface="HGSｺﾞｼｯｸM" pitchFamily="50" charset="-128"/>
                        </a:rPr>
                        <a:t>(G</a:t>
                      </a:r>
                      <a:r>
                        <a:rPr kumimoji="1" lang="en-US" altLang="ja-JP" sz="1800" b="0" i="0" u="none" strike="noStrike" cap="none" normalizeH="0" baseline="-25000" smtClean="0">
                          <a:ln>
                            <a:noFill/>
                          </a:ln>
                          <a:solidFill>
                            <a:schemeClr val="tx1"/>
                          </a:solidFill>
                          <a:effectLst/>
                          <a:latin typeface="HGSｺﾞｼｯｸM" pitchFamily="50" charset="-128"/>
                          <a:ea typeface="HGSｺﾞｼｯｸM" pitchFamily="50" charset="-128"/>
                        </a:rPr>
                        <a:t>0</a:t>
                      </a:r>
                      <a:r>
                        <a:rPr kumimoji="1" lang="en-US" altLang="ja-JP" sz="1800" b="0" i="0" u="none" strike="noStrike" cap="none" normalizeH="0" baseline="0" smtClean="0">
                          <a:ln>
                            <a:noFill/>
                          </a:ln>
                          <a:solidFill>
                            <a:schemeClr val="tx1"/>
                          </a:solidFill>
                          <a:effectLst/>
                          <a:latin typeface="HGSｺﾞｼｯｸM" pitchFamily="50" charset="-128"/>
                          <a:ea typeface="HGSｺﾞｼｯｸM" pitchFamily="50" charset="-128"/>
                        </a:rPr>
                        <a:t>)</a:t>
                      </a:r>
                      <a:endParaRPr kumimoji="1" lang="en-US" altLang="ja-JP" sz="1800" b="0" i="0" u="none" strike="noStrike" cap="none" normalizeH="0" baseline="0" dirty="0" smtClean="0">
                        <a:ln>
                          <a:noFill/>
                        </a:ln>
                        <a:solidFill>
                          <a:schemeClr val="tx1"/>
                        </a:solidFill>
                        <a:effectLst/>
                        <a:latin typeface="HGSｺﾞｼｯｸM" pitchFamily="50" charset="-128"/>
                        <a:ea typeface="HGSｺﾞｼｯｸM" pitchFamily="50" charset="-128"/>
                      </a:endParaRP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HGSｺﾞｼｯｸM" pitchFamily="50" charset="-128"/>
                          <a:ea typeface="HGSｺﾞｼｯｸM" pitchFamily="50" charset="-128"/>
                        </a:rPr>
                        <a:t>軌道ごとの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HGSｺﾞｼｯｸM" pitchFamily="50" charset="-128"/>
                          <a:ea typeface="HGSｺﾞｼｯｸM" pitchFamily="50" charset="-128"/>
                        </a:rPr>
                        <a:t>伝導度</a:t>
                      </a:r>
                      <a:r>
                        <a:rPr kumimoji="1" lang="en-US" altLang="ja-JP" sz="1800" b="0" i="0" u="none" strike="noStrike" cap="none" normalizeH="0" baseline="0" dirty="0" smtClean="0">
                          <a:ln>
                            <a:noFill/>
                          </a:ln>
                          <a:solidFill>
                            <a:schemeClr val="tx1"/>
                          </a:solidFill>
                          <a:effectLst/>
                          <a:latin typeface="HGSｺﾞｼｯｸM" pitchFamily="50" charset="-128"/>
                          <a:ea typeface="HGSｺﾞｼｯｸM" pitchFamily="50" charset="-128"/>
                        </a:rPr>
                        <a:t>(G</a:t>
                      </a:r>
                      <a:r>
                        <a:rPr kumimoji="1" lang="en-US" altLang="ja-JP" sz="1800" b="0" i="0" u="none" strike="noStrike" cap="none" normalizeH="0" baseline="-25000" dirty="0" smtClean="0">
                          <a:ln>
                            <a:noFill/>
                          </a:ln>
                          <a:solidFill>
                            <a:schemeClr val="tx1"/>
                          </a:solidFill>
                          <a:effectLst/>
                          <a:latin typeface="HGSｺﾞｼｯｸM" pitchFamily="50" charset="-128"/>
                          <a:ea typeface="HGSｺﾞｼｯｸM" pitchFamily="50" charset="-128"/>
                        </a:rPr>
                        <a:t>0</a:t>
                      </a:r>
                      <a:r>
                        <a:rPr kumimoji="1" lang="en-US" altLang="ja-JP" sz="1800" b="0" i="0" u="none" strike="noStrike" cap="none" normalizeH="0" baseline="0" dirty="0" smtClean="0">
                          <a:ln>
                            <a:noFill/>
                          </a:ln>
                          <a:solidFill>
                            <a:schemeClr val="tx1"/>
                          </a:solidFill>
                          <a:effectLst/>
                          <a:latin typeface="HGSｺﾞｼｯｸM" pitchFamily="50" charset="-128"/>
                          <a:ea typeface="HGSｺﾞｼｯｸM" pitchFamily="50" charset="-128"/>
                        </a:rPr>
                        <a:t>)</a:t>
                      </a:r>
                      <a:endParaRPr kumimoji="1" lang="en-US" altLang="ja-JP" sz="2000" b="0" i="0" u="none" strike="noStrike" cap="none" normalizeH="0" baseline="0" dirty="0" smtClean="0">
                        <a:ln>
                          <a:noFill/>
                        </a:ln>
                        <a:solidFill>
                          <a:schemeClr val="tx1"/>
                        </a:solidFill>
                        <a:effectLst/>
                        <a:latin typeface="HGSｺﾞｼｯｸM" pitchFamily="50" charset="-128"/>
                        <a:ea typeface="HGSｺﾞｼｯｸM" pitchFamily="50" charset="-128"/>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73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rgbClr val="FFC000"/>
                          </a:solidFill>
                          <a:effectLst/>
                          <a:latin typeface="Arial" charset="0"/>
                          <a:ea typeface="ＭＳ Ｐゴシック" pitchFamily="50" charset="-128"/>
                        </a:rPr>
                        <a:t>1.08</a:t>
                      </a:r>
                      <a:endParaRPr kumimoji="1" lang="en-US" altLang="ja-JP" sz="2400" b="0" i="0" u="none" strike="noStrike" cap="none" normalizeH="0" baseline="0" dirty="0" smtClean="0">
                        <a:ln>
                          <a:noFill/>
                        </a:ln>
                        <a:solidFill>
                          <a:srgbClr val="FFC000"/>
                        </a:solidFill>
                        <a:effectLst/>
                        <a:latin typeface="Arial" charset="0"/>
                        <a:ea typeface="ＭＳ Ｐゴシック" pitchFamily="50" charset="-128"/>
                      </a:endParaRP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rgbClr val="FFC000"/>
                          </a:solidFill>
                          <a:effectLst/>
                          <a:latin typeface="Arial" charset="0"/>
                          <a:ea typeface="ＭＳ Ｐゴシック" pitchFamily="50" charset="-128"/>
                        </a:rPr>
                        <a:t>0.68, 0.40</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73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rgbClr val="FFC000"/>
                          </a:solidFill>
                          <a:effectLst/>
                          <a:latin typeface="Arial" charset="0"/>
                          <a:ea typeface="ＭＳ Ｐゴシック" pitchFamily="50" charset="-128"/>
                        </a:rPr>
                        <a:t>0.71</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rgbClr val="FFC000"/>
                          </a:solidFill>
                          <a:effectLst/>
                          <a:latin typeface="Arial" charset="0"/>
                          <a:ea typeface="ＭＳ Ｐゴシック" pitchFamily="50" charset="-128"/>
                        </a:rPr>
                        <a:t>0.36, 0.25,0.10</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73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rgbClr val="FFC000"/>
                          </a:solidFill>
                          <a:effectLst/>
                          <a:latin typeface="Arial" charset="0"/>
                          <a:ea typeface="ＭＳ Ｐゴシック" pitchFamily="50" charset="-128"/>
                        </a:rPr>
                        <a:t>0.20</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rgbClr val="FFC000"/>
                          </a:solidFill>
                          <a:effectLst/>
                          <a:latin typeface="Arial" charset="0"/>
                          <a:ea typeface="ＭＳ Ｐゴシック" pitchFamily="50" charset="-128"/>
                        </a:rPr>
                        <a:t>0.20</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4089" name="Text Box 23"/>
          <p:cNvSpPr txBox="1">
            <a:spLocks noChangeArrowheads="1"/>
          </p:cNvSpPr>
          <p:nvPr/>
        </p:nvSpPr>
        <p:spPr bwMode="auto">
          <a:xfrm>
            <a:off x="539552" y="42766"/>
            <a:ext cx="7632972" cy="584775"/>
          </a:xfrm>
          <a:prstGeom prst="rect">
            <a:avLst/>
          </a:prstGeom>
          <a:noFill/>
          <a:ln w="28575">
            <a:noFill/>
            <a:miter lim="800000"/>
            <a:headEnd/>
            <a:tailEnd/>
          </a:ln>
        </p:spPr>
        <p:txBody>
          <a:bodyPr wrap="square">
            <a:spAutoFit/>
          </a:bodyPr>
          <a:lstStyle>
            <a:lvl1pPr>
              <a:defRPr kumimoji="1">
                <a:solidFill>
                  <a:schemeClr val="tx1"/>
                </a:solidFill>
                <a:latin typeface="Arial" pitchFamily="34" charset="0"/>
                <a:ea typeface="HGP明朝E" pitchFamily="18" charset="-128"/>
              </a:defRPr>
            </a:lvl1pPr>
            <a:lvl2pPr marL="742950" indent="-285750">
              <a:defRPr kumimoji="1">
                <a:solidFill>
                  <a:schemeClr val="tx1"/>
                </a:solidFill>
                <a:latin typeface="Arial" pitchFamily="34" charset="0"/>
                <a:ea typeface="HGP明朝E" pitchFamily="18" charset="-128"/>
              </a:defRPr>
            </a:lvl2pPr>
            <a:lvl3pPr marL="1143000" indent="-228600">
              <a:defRPr kumimoji="1">
                <a:solidFill>
                  <a:schemeClr val="tx1"/>
                </a:solidFill>
                <a:latin typeface="Arial" pitchFamily="34" charset="0"/>
                <a:ea typeface="HGP明朝E" pitchFamily="18" charset="-128"/>
              </a:defRPr>
            </a:lvl3pPr>
            <a:lvl4pPr marL="1600200" indent="-228600">
              <a:defRPr kumimoji="1">
                <a:solidFill>
                  <a:schemeClr val="tx1"/>
                </a:solidFill>
                <a:latin typeface="Arial" pitchFamily="34" charset="0"/>
                <a:ea typeface="HGP明朝E" pitchFamily="18" charset="-128"/>
              </a:defRPr>
            </a:lvl4pPr>
            <a:lvl5pPr marL="2057400" indent="-228600">
              <a:defRPr kumimoji="1">
                <a:solidFill>
                  <a:schemeClr val="tx1"/>
                </a:solidFill>
                <a:latin typeface="Arial" pitchFamily="34" charset="0"/>
                <a:ea typeface="HGP明朝E" pitchFamily="18" charset="-128"/>
              </a:defRPr>
            </a:lvl5pPr>
            <a:lvl6pPr marL="2514600" indent="-228600" fontAlgn="base">
              <a:spcBef>
                <a:spcPct val="0"/>
              </a:spcBef>
              <a:spcAft>
                <a:spcPct val="0"/>
              </a:spcAft>
              <a:defRPr kumimoji="1">
                <a:solidFill>
                  <a:schemeClr val="tx1"/>
                </a:solidFill>
                <a:latin typeface="Arial" pitchFamily="34" charset="0"/>
                <a:ea typeface="HGP明朝E" pitchFamily="18" charset="-128"/>
              </a:defRPr>
            </a:lvl6pPr>
            <a:lvl7pPr marL="2971800" indent="-228600" fontAlgn="base">
              <a:spcBef>
                <a:spcPct val="0"/>
              </a:spcBef>
              <a:spcAft>
                <a:spcPct val="0"/>
              </a:spcAft>
              <a:defRPr kumimoji="1">
                <a:solidFill>
                  <a:schemeClr val="tx1"/>
                </a:solidFill>
                <a:latin typeface="Arial" pitchFamily="34" charset="0"/>
                <a:ea typeface="HGP明朝E" pitchFamily="18" charset="-128"/>
              </a:defRPr>
            </a:lvl7pPr>
            <a:lvl8pPr marL="3429000" indent="-228600" fontAlgn="base">
              <a:spcBef>
                <a:spcPct val="0"/>
              </a:spcBef>
              <a:spcAft>
                <a:spcPct val="0"/>
              </a:spcAft>
              <a:defRPr kumimoji="1">
                <a:solidFill>
                  <a:schemeClr val="tx1"/>
                </a:solidFill>
                <a:latin typeface="Arial" pitchFamily="34" charset="0"/>
                <a:ea typeface="HGP明朝E" pitchFamily="18" charset="-128"/>
              </a:defRPr>
            </a:lvl8pPr>
            <a:lvl9pPr marL="3886200" indent="-228600" fontAlgn="base">
              <a:spcBef>
                <a:spcPct val="0"/>
              </a:spcBef>
              <a:spcAft>
                <a:spcPct val="0"/>
              </a:spcAft>
              <a:defRPr kumimoji="1">
                <a:solidFill>
                  <a:schemeClr val="tx1"/>
                </a:solidFill>
                <a:latin typeface="Arial" pitchFamily="34" charset="0"/>
                <a:ea typeface="HGP明朝E" pitchFamily="18" charset="-128"/>
              </a:defRPr>
            </a:lvl9pPr>
          </a:lstStyle>
          <a:p>
            <a:pPr algn="ctr"/>
            <a:r>
              <a:rPr lang="ja-JP" altLang="en-US" sz="3200" b="1" dirty="0">
                <a:solidFill>
                  <a:srgbClr val="FFC000"/>
                </a:solidFill>
                <a:latin typeface="HGS創英角ｺﾞｼｯｸUB" pitchFamily="50" charset="-128"/>
                <a:ea typeface="HGS創英角ｺﾞｼｯｸUB" pitchFamily="50" charset="-128"/>
              </a:rPr>
              <a:t>ノイズ計測による伝導軌道数の決定　</a:t>
            </a:r>
          </a:p>
        </p:txBody>
      </p:sp>
      <p:sp>
        <p:nvSpPr>
          <p:cNvPr id="44090" name="Text Box 24"/>
          <p:cNvSpPr txBox="1">
            <a:spLocks noChangeArrowheads="1"/>
          </p:cNvSpPr>
          <p:nvPr/>
        </p:nvSpPr>
        <p:spPr bwMode="auto">
          <a:xfrm>
            <a:off x="5580112" y="3107531"/>
            <a:ext cx="370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HGP明朝E" pitchFamily="18" charset="-128"/>
              </a:defRPr>
            </a:lvl1pPr>
            <a:lvl2pPr marL="742950" indent="-285750">
              <a:defRPr kumimoji="1">
                <a:solidFill>
                  <a:schemeClr val="tx1"/>
                </a:solidFill>
                <a:latin typeface="Arial" pitchFamily="34" charset="0"/>
                <a:ea typeface="HGP明朝E" pitchFamily="18" charset="-128"/>
              </a:defRPr>
            </a:lvl2pPr>
            <a:lvl3pPr marL="1143000" indent="-228600">
              <a:defRPr kumimoji="1">
                <a:solidFill>
                  <a:schemeClr val="tx1"/>
                </a:solidFill>
                <a:latin typeface="Arial" pitchFamily="34" charset="0"/>
                <a:ea typeface="HGP明朝E" pitchFamily="18" charset="-128"/>
              </a:defRPr>
            </a:lvl3pPr>
            <a:lvl4pPr marL="1600200" indent="-228600">
              <a:defRPr kumimoji="1">
                <a:solidFill>
                  <a:schemeClr val="tx1"/>
                </a:solidFill>
                <a:latin typeface="Arial" pitchFamily="34" charset="0"/>
                <a:ea typeface="HGP明朝E" pitchFamily="18" charset="-128"/>
              </a:defRPr>
            </a:lvl4pPr>
            <a:lvl5pPr marL="2057400" indent="-228600">
              <a:defRPr kumimoji="1">
                <a:solidFill>
                  <a:schemeClr val="tx1"/>
                </a:solidFill>
                <a:latin typeface="Arial" pitchFamily="34" charset="0"/>
                <a:ea typeface="HGP明朝E" pitchFamily="18" charset="-128"/>
              </a:defRPr>
            </a:lvl5pPr>
            <a:lvl6pPr marL="2514600" indent="-228600" fontAlgn="base">
              <a:spcBef>
                <a:spcPct val="0"/>
              </a:spcBef>
              <a:spcAft>
                <a:spcPct val="0"/>
              </a:spcAft>
              <a:defRPr kumimoji="1">
                <a:solidFill>
                  <a:schemeClr val="tx1"/>
                </a:solidFill>
                <a:latin typeface="Arial" pitchFamily="34" charset="0"/>
                <a:ea typeface="HGP明朝E" pitchFamily="18" charset="-128"/>
              </a:defRPr>
            </a:lvl6pPr>
            <a:lvl7pPr marL="2971800" indent="-228600" fontAlgn="base">
              <a:spcBef>
                <a:spcPct val="0"/>
              </a:spcBef>
              <a:spcAft>
                <a:spcPct val="0"/>
              </a:spcAft>
              <a:defRPr kumimoji="1">
                <a:solidFill>
                  <a:schemeClr val="tx1"/>
                </a:solidFill>
                <a:latin typeface="Arial" pitchFamily="34" charset="0"/>
                <a:ea typeface="HGP明朝E" pitchFamily="18" charset="-128"/>
              </a:defRPr>
            </a:lvl7pPr>
            <a:lvl8pPr marL="3429000" indent="-228600" fontAlgn="base">
              <a:spcBef>
                <a:spcPct val="0"/>
              </a:spcBef>
              <a:spcAft>
                <a:spcPct val="0"/>
              </a:spcAft>
              <a:defRPr kumimoji="1">
                <a:solidFill>
                  <a:schemeClr val="tx1"/>
                </a:solidFill>
                <a:latin typeface="Arial" pitchFamily="34" charset="0"/>
                <a:ea typeface="HGP明朝E" pitchFamily="18" charset="-128"/>
              </a:defRPr>
            </a:lvl8pPr>
            <a:lvl9pPr marL="3886200" indent="-228600" fontAlgn="base">
              <a:spcBef>
                <a:spcPct val="0"/>
              </a:spcBef>
              <a:spcAft>
                <a:spcPct val="0"/>
              </a:spcAft>
              <a:defRPr kumimoji="1">
                <a:solidFill>
                  <a:schemeClr val="tx1"/>
                </a:solidFill>
                <a:latin typeface="Arial" pitchFamily="34" charset="0"/>
                <a:ea typeface="HGP明朝E" pitchFamily="18" charset="-128"/>
              </a:defRPr>
            </a:lvl9pPr>
          </a:lstStyle>
          <a:p>
            <a:r>
              <a:rPr lang="en-US" altLang="ja-JP" i="1" dirty="0" err="1">
                <a:solidFill>
                  <a:srgbClr val="FFC000"/>
                </a:solidFill>
                <a:latin typeface="HGSｺﾞｼｯｸM" pitchFamily="50" charset="-128"/>
                <a:ea typeface="HGSｺﾞｼｯｸM" pitchFamily="50" charset="-128"/>
              </a:rPr>
              <a:t>Gi</a:t>
            </a:r>
            <a:r>
              <a:rPr lang="en-US" altLang="ja-JP" i="1" dirty="0">
                <a:solidFill>
                  <a:srgbClr val="FFC000"/>
                </a:solidFill>
                <a:latin typeface="HGSｺﾞｼｯｸM" pitchFamily="50" charset="-128"/>
                <a:ea typeface="HGSｺﾞｼｯｸM" pitchFamily="50" charset="-128"/>
              </a:rPr>
              <a:t>:</a:t>
            </a:r>
            <a:r>
              <a:rPr lang="en-US" altLang="ja-JP" dirty="0">
                <a:solidFill>
                  <a:srgbClr val="FFC000"/>
                </a:solidFill>
                <a:latin typeface="HGSｺﾞｼｯｸM" pitchFamily="50" charset="-128"/>
                <a:ea typeface="HGSｺﾞｼｯｸM" pitchFamily="50" charset="-128"/>
              </a:rPr>
              <a:t> </a:t>
            </a:r>
            <a:r>
              <a:rPr lang="ja-JP" altLang="en-US" dirty="0">
                <a:solidFill>
                  <a:srgbClr val="FFC000"/>
                </a:solidFill>
                <a:latin typeface="HGSｺﾞｼｯｸM" pitchFamily="50" charset="-128"/>
                <a:ea typeface="HGSｺﾞｼｯｸM" pitchFamily="50" charset="-128"/>
              </a:rPr>
              <a:t>各伝導軌道ごとの伝導度</a:t>
            </a:r>
          </a:p>
        </p:txBody>
      </p:sp>
      <p:sp>
        <p:nvSpPr>
          <p:cNvPr id="9" name="Rectangle 4"/>
          <p:cNvSpPr>
            <a:spLocks noChangeArrowheads="1"/>
          </p:cNvSpPr>
          <p:nvPr/>
        </p:nvSpPr>
        <p:spPr bwMode="auto">
          <a:xfrm>
            <a:off x="1053774" y="635014"/>
            <a:ext cx="7848600" cy="71438"/>
          </a:xfrm>
          <a:prstGeom prst="rect">
            <a:avLst/>
          </a:prstGeom>
          <a:solidFill>
            <a:srgbClr val="FD6555"/>
          </a:solidFill>
          <a:ln>
            <a:noFill/>
          </a:ln>
          <a:extLst/>
        </p:spPr>
        <p:txBody>
          <a:bodyPr wrap="none" anchor="ctr"/>
          <a:lstStyle/>
          <a:p>
            <a:endParaRPr lang="ja-JP" altLang="en-US"/>
          </a:p>
        </p:txBody>
      </p:sp>
    </p:spTree>
    <p:extLst>
      <p:ext uri="{BB962C8B-B14F-4D97-AF65-F5344CB8AC3E}">
        <p14:creationId xmlns:p14="http://schemas.microsoft.com/office/powerpoint/2010/main" val="2217181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直線コネクタ 83"/>
          <p:cNvCxnSpPr/>
          <p:nvPr/>
        </p:nvCxnSpPr>
        <p:spPr>
          <a:xfrm flipV="1">
            <a:off x="1625143" y="6446897"/>
            <a:ext cx="1065777" cy="17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495597" y="3689403"/>
            <a:ext cx="648072" cy="188395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2950153" y="3937240"/>
            <a:ext cx="648072" cy="163611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323707" y="2996843"/>
            <a:ext cx="1224192" cy="244136"/>
          </a:xfrm>
          <a:prstGeom prst="rect">
            <a:avLst/>
          </a:prstGeom>
          <a:gradFill>
            <a:gsLst>
              <a:gs pos="50000">
                <a:srgbClr val="C00000">
                  <a:alpha val="75000"/>
                </a:srgbClr>
              </a:gs>
              <a:gs pos="0">
                <a:schemeClr val="bg1"/>
              </a:gs>
              <a:gs pos="100000">
                <a:schemeClr val="bg1"/>
              </a:gs>
            </a:gsLst>
            <a:lin ang="5400000" scaled="0"/>
          </a:gradFill>
          <a:ln>
            <a:noFill/>
          </a:ln>
          <a:effectLst>
            <a:glow rad="127000">
              <a:schemeClr val="accent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282118" y="2627511"/>
            <a:ext cx="851515" cy="369332"/>
          </a:xfrm>
          <a:prstGeom prst="rect">
            <a:avLst/>
          </a:prstGeom>
          <a:noFill/>
        </p:spPr>
        <p:txBody>
          <a:bodyPr wrap="none" rtlCol="0">
            <a:spAutoFit/>
          </a:bodyPr>
          <a:lstStyle/>
          <a:p>
            <a:r>
              <a:rPr kumimoji="1" lang="en-US" altLang="ja-JP" dirty="0" smtClean="0">
                <a:solidFill>
                  <a:schemeClr val="bg1"/>
                </a:solidFill>
                <a:latin typeface="Arial Unicode MS" pitchFamily="50" charset="-128"/>
                <a:ea typeface="Arial Unicode MS" pitchFamily="50" charset="-128"/>
                <a:cs typeface="Arial Unicode MS" pitchFamily="50" charset="-128"/>
              </a:rPr>
              <a:t>LUMO</a:t>
            </a:r>
            <a:endParaRPr kumimoji="1" lang="ja-JP" altLang="en-US" dirty="0">
              <a:solidFill>
                <a:schemeClr val="bg1"/>
              </a:solidFill>
              <a:latin typeface="Arial Unicode MS" pitchFamily="50" charset="-128"/>
              <a:ea typeface="Arial Unicode MS" pitchFamily="50" charset="-128"/>
              <a:cs typeface="Arial Unicode MS" pitchFamily="50" charset="-128"/>
            </a:endParaRPr>
          </a:p>
        </p:txBody>
      </p:sp>
      <p:sp>
        <p:nvSpPr>
          <p:cNvPr id="10" name="テキスト ボックス 9"/>
          <p:cNvSpPr txBox="1"/>
          <p:nvPr/>
        </p:nvSpPr>
        <p:spPr>
          <a:xfrm>
            <a:off x="1628563" y="4887639"/>
            <a:ext cx="902811" cy="369332"/>
          </a:xfrm>
          <a:prstGeom prst="rect">
            <a:avLst/>
          </a:prstGeom>
          <a:noFill/>
        </p:spPr>
        <p:txBody>
          <a:bodyPr wrap="none" rtlCol="0">
            <a:spAutoFit/>
          </a:bodyPr>
          <a:lstStyle/>
          <a:p>
            <a:r>
              <a:rPr kumimoji="1" lang="en-US" altLang="ja-JP" dirty="0" smtClean="0">
                <a:solidFill>
                  <a:schemeClr val="bg1"/>
                </a:solidFill>
                <a:latin typeface="Arial Unicode MS" pitchFamily="50" charset="-128"/>
                <a:ea typeface="Arial Unicode MS" pitchFamily="50" charset="-128"/>
                <a:cs typeface="Arial Unicode MS" pitchFamily="50" charset="-128"/>
              </a:rPr>
              <a:t>HOMO</a:t>
            </a:r>
            <a:endParaRPr kumimoji="1" lang="ja-JP" altLang="en-US" dirty="0">
              <a:solidFill>
                <a:schemeClr val="bg1"/>
              </a:solidFill>
              <a:latin typeface="Arial Unicode MS" pitchFamily="50" charset="-128"/>
              <a:ea typeface="Arial Unicode MS" pitchFamily="50" charset="-128"/>
              <a:cs typeface="Arial Unicode MS" pitchFamily="50" charset="-128"/>
            </a:endParaRPr>
          </a:p>
        </p:txBody>
      </p:sp>
      <p:cxnSp>
        <p:nvCxnSpPr>
          <p:cNvPr id="13" name="直線コネクタ 12"/>
          <p:cNvCxnSpPr/>
          <p:nvPr/>
        </p:nvCxnSpPr>
        <p:spPr>
          <a:xfrm>
            <a:off x="1447007" y="3689404"/>
            <a:ext cx="1" cy="495672"/>
          </a:xfrm>
          <a:prstGeom prst="line">
            <a:avLst/>
          </a:prstGeom>
          <a:ln w="2540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1467705" y="4185076"/>
            <a:ext cx="1224529" cy="0"/>
          </a:xfrm>
          <a:prstGeom prst="line">
            <a:avLst/>
          </a:prstGeom>
          <a:ln w="25400">
            <a:solidFill>
              <a:srgbClr val="FFC000"/>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1177619" y="3139041"/>
            <a:ext cx="1569660" cy="369332"/>
          </a:xfrm>
          <a:prstGeom prst="rect">
            <a:avLst/>
          </a:prstGeom>
          <a:noFill/>
        </p:spPr>
        <p:txBody>
          <a:bodyPr wrap="none" rtlCol="0">
            <a:spAutoFit/>
          </a:bodyPr>
          <a:lstStyle/>
          <a:p>
            <a:r>
              <a:rPr kumimoji="1" lang="ja-JP" altLang="en-US" dirty="0" smtClean="0">
                <a:latin typeface="Arial Unicode MS" pitchFamily="50" charset="-128"/>
                <a:ea typeface="Arial Unicode MS" pitchFamily="50" charset="-128"/>
                <a:cs typeface="Arial Unicode MS" pitchFamily="50" charset="-128"/>
              </a:rPr>
              <a:t>弾性トンネル</a:t>
            </a:r>
            <a:endParaRPr kumimoji="1" lang="ja-JP" altLang="en-US" dirty="0">
              <a:latin typeface="Arial Unicode MS" pitchFamily="50" charset="-128"/>
              <a:ea typeface="Arial Unicode MS" pitchFamily="50" charset="-128"/>
              <a:cs typeface="Arial Unicode MS" pitchFamily="50" charset="-128"/>
            </a:endParaRPr>
          </a:p>
        </p:txBody>
      </p:sp>
      <p:sp>
        <p:nvSpPr>
          <p:cNvPr id="30" name="テキスト ボックス 29"/>
          <p:cNvSpPr txBox="1"/>
          <p:nvPr/>
        </p:nvSpPr>
        <p:spPr>
          <a:xfrm>
            <a:off x="1151401" y="4267741"/>
            <a:ext cx="1800493" cy="369332"/>
          </a:xfrm>
          <a:prstGeom prst="rect">
            <a:avLst/>
          </a:prstGeom>
          <a:noFill/>
          <a:ln>
            <a:noFill/>
          </a:ln>
        </p:spPr>
        <p:txBody>
          <a:bodyPr wrap="none" rtlCol="0">
            <a:spAutoFit/>
          </a:bodyPr>
          <a:lstStyle/>
          <a:p>
            <a:r>
              <a:rPr kumimoji="1" lang="ja-JP" altLang="en-US" dirty="0" smtClean="0">
                <a:solidFill>
                  <a:srgbClr val="FFFF00"/>
                </a:solidFill>
                <a:latin typeface="Arial Unicode MS" pitchFamily="50" charset="-128"/>
                <a:ea typeface="Arial Unicode MS" pitchFamily="50" charset="-128"/>
                <a:cs typeface="Arial Unicode MS" pitchFamily="50" charset="-128"/>
              </a:rPr>
              <a:t>非弾性トンネル</a:t>
            </a:r>
            <a:endParaRPr kumimoji="1" lang="ja-JP" altLang="en-US" dirty="0">
              <a:solidFill>
                <a:srgbClr val="FFFF00"/>
              </a:solidFill>
              <a:latin typeface="Arial Unicode MS" pitchFamily="50" charset="-128"/>
              <a:ea typeface="Arial Unicode MS" pitchFamily="50" charset="-128"/>
              <a:cs typeface="Arial Unicode MS" pitchFamily="50" charset="-128"/>
            </a:endParaRPr>
          </a:p>
        </p:txBody>
      </p:sp>
      <p:cxnSp>
        <p:nvCxnSpPr>
          <p:cNvPr id="42" name="直線コネクタ 41"/>
          <p:cNvCxnSpPr/>
          <p:nvPr/>
        </p:nvCxnSpPr>
        <p:spPr>
          <a:xfrm>
            <a:off x="4932040" y="838940"/>
            <a:ext cx="0" cy="15121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4932040" y="2787449"/>
            <a:ext cx="0" cy="15121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4916160" y="4943396"/>
            <a:ext cx="0" cy="15121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4916160" y="2351108"/>
            <a:ext cx="260816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932040" y="4299617"/>
            <a:ext cx="260816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4932040" y="6455564"/>
            <a:ext cx="260816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4427984" y="1410358"/>
            <a:ext cx="248786" cy="369332"/>
          </a:xfrm>
          <a:prstGeom prst="rect">
            <a:avLst/>
          </a:prstGeom>
          <a:noFill/>
          <a:ln>
            <a:noFill/>
          </a:ln>
        </p:spPr>
        <p:txBody>
          <a:bodyPr wrap="none" rtlCol="0">
            <a:spAutoFit/>
          </a:bodyPr>
          <a:lstStyle/>
          <a:p>
            <a:r>
              <a:rPr kumimoji="1" lang="en-US" altLang="ja-JP" i="1" dirty="0" smtClean="0">
                <a:latin typeface="Arial Unicode MS" pitchFamily="50" charset="-128"/>
                <a:ea typeface="Arial Unicode MS" pitchFamily="50" charset="-128"/>
                <a:cs typeface="Arial Unicode MS" pitchFamily="50" charset="-128"/>
              </a:rPr>
              <a:t>I</a:t>
            </a:r>
            <a:endParaRPr kumimoji="1" lang="ja-JP" altLang="en-US" i="1" dirty="0">
              <a:latin typeface="Arial Unicode MS" pitchFamily="50" charset="-128"/>
              <a:ea typeface="Arial Unicode MS" pitchFamily="50" charset="-128"/>
              <a:cs typeface="Arial Unicode MS" pitchFamily="50" charset="-128"/>
            </a:endParaRPr>
          </a:p>
        </p:txBody>
      </p:sp>
      <p:sp>
        <p:nvSpPr>
          <p:cNvPr id="52" name="テキスト ボックス 51"/>
          <p:cNvSpPr txBox="1"/>
          <p:nvPr/>
        </p:nvSpPr>
        <p:spPr>
          <a:xfrm>
            <a:off x="4080767" y="3358867"/>
            <a:ext cx="723275" cy="369332"/>
          </a:xfrm>
          <a:prstGeom prst="rect">
            <a:avLst/>
          </a:prstGeom>
          <a:noFill/>
          <a:ln>
            <a:noFill/>
          </a:ln>
        </p:spPr>
        <p:txBody>
          <a:bodyPr wrap="none" rtlCol="0">
            <a:spAutoFit/>
          </a:bodyPr>
          <a:lstStyle/>
          <a:p>
            <a:r>
              <a:rPr kumimoji="1" lang="en-US" altLang="ja-JP" i="1" dirty="0" err="1" smtClean="0">
                <a:latin typeface="Arial Unicode MS" pitchFamily="50" charset="-128"/>
                <a:ea typeface="Arial Unicode MS" pitchFamily="50" charset="-128"/>
                <a:cs typeface="Arial Unicode MS" pitchFamily="50" charset="-128"/>
              </a:rPr>
              <a:t>dI</a:t>
            </a:r>
            <a:r>
              <a:rPr kumimoji="1" lang="en-US" altLang="ja-JP" i="1" dirty="0" smtClean="0">
                <a:latin typeface="Arial Unicode MS" pitchFamily="50" charset="-128"/>
                <a:ea typeface="Arial Unicode MS" pitchFamily="50" charset="-128"/>
                <a:cs typeface="Arial Unicode MS" pitchFamily="50" charset="-128"/>
              </a:rPr>
              <a:t>/</a:t>
            </a:r>
            <a:r>
              <a:rPr kumimoji="1" lang="en-US" altLang="ja-JP" i="1" dirty="0" err="1" smtClean="0">
                <a:latin typeface="Arial Unicode MS" pitchFamily="50" charset="-128"/>
                <a:ea typeface="Arial Unicode MS" pitchFamily="50" charset="-128"/>
                <a:cs typeface="Arial Unicode MS" pitchFamily="50" charset="-128"/>
              </a:rPr>
              <a:t>dV</a:t>
            </a:r>
            <a:endParaRPr kumimoji="1" lang="ja-JP" altLang="en-US" i="1" dirty="0">
              <a:latin typeface="Arial Unicode MS" pitchFamily="50" charset="-128"/>
              <a:ea typeface="Arial Unicode MS" pitchFamily="50" charset="-128"/>
              <a:cs typeface="Arial Unicode MS" pitchFamily="50" charset="-128"/>
            </a:endParaRPr>
          </a:p>
        </p:txBody>
      </p:sp>
      <p:sp>
        <p:nvSpPr>
          <p:cNvPr id="53" name="テキスト ボックス 52"/>
          <p:cNvSpPr txBox="1"/>
          <p:nvPr/>
        </p:nvSpPr>
        <p:spPr>
          <a:xfrm>
            <a:off x="4017291" y="5095874"/>
            <a:ext cx="893193" cy="369332"/>
          </a:xfrm>
          <a:prstGeom prst="rect">
            <a:avLst/>
          </a:prstGeom>
          <a:noFill/>
          <a:ln>
            <a:noFill/>
          </a:ln>
        </p:spPr>
        <p:txBody>
          <a:bodyPr wrap="none" rtlCol="0">
            <a:spAutoFit/>
          </a:bodyPr>
          <a:lstStyle/>
          <a:p>
            <a:r>
              <a:rPr kumimoji="1" lang="en-US" altLang="ja-JP" i="1" dirty="0" smtClean="0">
                <a:latin typeface="Arial Unicode MS" pitchFamily="50" charset="-128"/>
                <a:ea typeface="Arial Unicode MS" pitchFamily="50" charset="-128"/>
                <a:cs typeface="Arial Unicode MS" pitchFamily="50" charset="-128"/>
              </a:rPr>
              <a:t>d</a:t>
            </a:r>
            <a:r>
              <a:rPr lang="en-US" altLang="ja-JP" i="1" baseline="30000" dirty="0" smtClean="0">
                <a:latin typeface="Arial Unicode MS" pitchFamily="50" charset="-128"/>
                <a:ea typeface="Arial Unicode MS" pitchFamily="50" charset="-128"/>
                <a:cs typeface="Arial Unicode MS" pitchFamily="50" charset="-128"/>
              </a:rPr>
              <a:t>2</a:t>
            </a:r>
            <a:r>
              <a:rPr kumimoji="1" lang="en-US" altLang="ja-JP" i="1" dirty="0" smtClean="0">
                <a:latin typeface="Arial Unicode MS" pitchFamily="50" charset="-128"/>
                <a:ea typeface="Arial Unicode MS" pitchFamily="50" charset="-128"/>
                <a:cs typeface="Arial Unicode MS" pitchFamily="50" charset="-128"/>
              </a:rPr>
              <a:t>I/dV</a:t>
            </a:r>
            <a:r>
              <a:rPr lang="en-US" altLang="ja-JP" i="1" baseline="30000" dirty="0" smtClean="0">
                <a:latin typeface="Arial Unicode MS" pitchFamily="50" charset="-128"/>
                <a:ea typeface="Arial Unicode MS" pitchFamily="50" charset="-128"/>
                <a:cs typeface="Arial Unicode MS" pitchFamily="50" charset="-128"/>
              </a:rPr>
              <a:t>2</a:t>
            </a:r>
            <a:endParaRPr kumimoji="1" lang="ja-JP" altLang="en-US" i="1" dirty="0">
              <a:latin typeface="Arial Unicode MS" pitchFamily="50" charset="-128"/>
              <a:ea typeface="Arial Unicode MS" pitchFamily="50" charset="-128"/>
              <a:cs typeface="Arial Unicode MS" pitchFamily="50" charset="-128"/>
            </a:endParaRPr>
          </a:p>
        </p:txBody>
      </p:sp>
      <p:sp>
        <p:nvSpPr>
          <p:cNvPr id="54" name="テキスト ボックス 53"/>
          <p:cNvSpPr txBox="1"/>
          <p:nvPr/>
        </p:nvSpPr>
        <p:spPr>
          <a:xfrm>
            <a:off x="6274931" y="6488668"/>
            <a:ext cx="338554" cy="369332"/>
          </a:xfrm>
          <a:prstGeom prst="rect">
            <a:avLst/>
          </a:prstGeom>
          <a:noFill/>
          <a:ln>
            <a:noFill/>
          </a:ln>
        </p:spPr>
        <p:txBody>
          <a:bodyPr wrap="none" rtlCol="0">
            <a:spAutoFit/>
          </a:bodyPr>
          <a:lstStyle/>
          <a:p>
            <a:r>
              <a:rPr kumimoji="1" lang="en-US" altLang="ja-JP" i="1" dirty="0" smtClean="0">
                <a:latin typeface="Arial Unicode MS" pitchFamily="50" charset="-128"/>
                <a:ea typeface="Arial Unicode MS" pitchFamily="50" charset="-128"/>
                <a:cs typeface="Arial Unicode MS" pitchFamily="50" charset="-128"/>
              </a:rPr>
              <a:t>V</a:t>
            </a:r>
            <a:endParaRPr kumimoji="1" lang="ja-JP" altLang="en-US" i="1" dirty="0">
              <a:latin typeface="Arial Unicode MS" pitchFamily="50" charset="-128"/>
              <a:ea typeface="Arial Unicode MS" pitchFamily="50" charset="-128"/>
              <a:cs typeface="Arial Unicode MS" pitchFamily="50" charset="-128"/>
            </a:endParaRPr>
          </a:p>
        </p:txBody>
      </p:sp>
      <p:cxnSp>
        <p:nvCxnSpPr>
          <p:cNvPr id="56" name="直線コネクタ 55"/>
          <p:cNvCxnSpPr/>
          <p:nvPr/>
        </p:nvCxnSpPr>
        <p:spPr>
          <a:xfrm flipV="1">
            <a:off x="4916160" y="2067368"/>
            <a:ext cx="1511228" cy="28374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4949800" y="3859230"/>
            <a:ext cx="145604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4916160" y="5909980"/>
            <a:ext cx="1456040" cy="1713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flipV="1">
            <a:off x="6380040" y="1196752"/>
            <a:ext cx="623412" cy="89124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flipV="1">
            <a:off x="6410568" y="3393129"/>
            <a:ext cx="33640" cy="470375"/>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6444208" y="3396967"/>
            <a:ext cx="1118488" cy="34261"/>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flipV="1">
            <a:off x="6372200" y="5484937"/>
            <a:ext cx="72008" cy="464191"/>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6444208" y="5562024"/>
            <a:ext cx="144016" cy="389484"/>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6588224" y="5949127"/>
            <a:ext cx="1118488" cy="34261"/>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4924700" y="1321963"/>
            <a:ext cx="1569660" cy="369332"/>
          </a:xfrm>
          <a:prstGeom prst="rect">
            <a:avLst/>
          </a:prstGeom>
          <a:noFill/>
          <a:ln>
            <a:noFill/>
          </a:ln>
        </p:spPr>
        <p:txBody>
          <a:bodyPr wrap="none" rtlCol="0">
            <a:spAutoFit/>
          </a:bodyPr>
          <a:lstStyle/>
          <a:p>
            <a:r>
              <a:rPr kumimoji="1" lang="ja-JP" altLang="en-US" dirty="0" smtClean="0">
                <a:latin typeface="Arial Unicode MS" pitchFamily="50" charset="-128"/>
                <a:ea typeface="Arial Unicode MS" pitchFamily="50" charset="-128"/>
                <a:cs typeface="Arial Unicode MS" pitchFamily="50" charset="-128"/>
              </a:rPr>
              <a:t>弾性トンネル</a:t>
            </a:r>
            <a:endParaRPr kumimoji="1" lang="ja-JP" altLang="en-US" dirty="0">
              <a:latin typeface="Arial Unicode MS" pitchFamily="50" charset="-128"/>
              <a:ea typeface="Arial Unicode MS" pitchFamily="50" charset="-128"/>
              <a:cs typeface="Arial Unicode MS" pitchFamily="50" charset="-128"/>
            </a:endParaRPr>
          </a:p>
        </p:txBody>
      </p:sp>
      <p:sp>
        <p:nvSpPr>
          <p:cNvPr id="72" name="テキスト ボックス 71"/>
          <p:cNvSpPr txBox="1"/>
          <p:nvPr/>
        </p:nvSpPr>
        <p:spPr>
          <a:xfrm>
            <a:off x="6817247" y="1321963"/>
            <a:ext cx="1935145" cy="646331"/>
          </a:xfrm>
          <a:prstGeom prst="rect">
            <a:avLst/>
          </a:prstGeom>
          <a:noFill/>
          <a:ln>
            <a:noFill/>
          </a:ln>
        </p:spPr>
        <p:txBody>
          <a:bodyPr wrap="none" rtlCol="0">
            <a:spAutoFit/>
          </a:bodyPr>
          <a:lstStyle/>
          <a:p>
            <a:r>
              <a:rPr kumimoji="1" lang="ja-JP" altLang="en-US" dirty="0" smtClean="0">
                <a:latin typeface="Arial Unicode MS" pitchFamily="50" charset="-128"/>
                <a:ea typeface="Arial Unicode MS" pitchFamily="50" charset="-128"/>
                <a:cs typeface="Arial Unicode MS" pitchFamily="50" charset="-128"/>
              </a:rPr>
              <a:t>弾性トンネル</a:t>
            </a:r>
            <a:endParaRPr kumimoji="1" lang="en-US" altLang="ja-JP" dirty="0" smtClean="0">
              <a:latin typeface="Arial Unicode MS" pitchFamily="50" charset="-128"/>
              <a:ea typeface="Arial Unicode MS" pitchFamily="50" charset="-128"/>
              <a:cs typeface="Arial Unicode MS" pitchFamily="50" charset="-128"/>
            </a:endParaRPr>
          </a:p>
          <a:p>
            <a:r>
              <a:rPr kumimoji="1" lang="en-US" altLang="ja-JP" dirty="0" smtClean="0">
                <a:solidFill>
                  <a:schemeClr val="bg1"/>
                </a:solidFill>
                <a:latin typeface="Arial Unicode MS" pitchFamily="50" charset="-128"/>
                <a:ea typeface="Arial Unicode MS" pitchFamily="50" charset="-128"/>
                <a:cs typeface="Arial Unicode MS" pitchFamily="50" charset="-128"/>
              </a:rPr>
              <a:t>+</a:t>
            </a:r>
            <a:r>
              <a:rPr lang="ja-JP" altLang="en-US" dirty="0">
                <a:solidFill>
                  <a:srgbClr val="FFFF00"/>
                </a:solidFill>
                <a:latin typeface="Arial Unicode MS" pitchFamily="50" charset="-128"/>
                <a:ea typeface="Arial Unicode MS" pitchFamily="50" charset="-128"/>
                <a:cs typeface="Arial Unicode MS" pitchFamily="50" charset="-128"/>
              </a:rPr>
              <a:t>非弾性</a:t>
            </a:r>
            <a:r>
              <a:rPr lang="ja-JP" altLang="en-US" dirty="0" smtClean="0">
                <a:solidFill>
                  <a:srgbClr val="FFFF00"/>
                </a:solidFill>
                <a:latin typeface="Arial Unicode MS" pitchFamily="50" charset="-128"/>
                <a:ea typeface="Arial Unicode MS" pitchFamily="50" charset="-128"/>
                <a:cs typeface="Arial Unicode MS" pitchFamily="50" charset="-128"/>
              </a:rPr>
              <a:t>トンネル</a:t>
            </a:r>
            <a:endParaRPr lang="ja-JP" altLang="en-US" dirty="0">
              <a:solidFill>
                <a:srgbClr val="FFFF00"/>
              </a:solidFill>
              <a:latin typeface="Arial Unicode MS" pitchFamily="50" charset="-128"/>
              <a:ea typeface="Arial Unicode MS" pitchFamily="50" charset="-128"/>
              <a:cs typeface="Arial Unicode MS" pitchFamily="50" charset="-128"/>
            </a:endParaRPr>
          </a:p>
        </p:txBody>
      </p:sp>
      <p:cxnSp>
        <p:nvCxnSpPr>
          <p:cNvPr id="74" name="直線コネクタ 73"/>
          <p:cNvCxnSpPr/>
          <p:nvPr/>
        </p:nvCxnSpPr>
        <p:spPr>
          <a:xfrm>
            <a:off x="6399794" y="1498810"/>
            <a:ext cx="55188" cy="4948984"/>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0" name="円/楕円 79"/>
          <p:cNvSpPr/>
          <p:nvPr/>
        </p:nvSpPr>
        <p:spPr>
          <a:xfrm>
            <a:off x="1177619" y="6152426"/>
            <a:ext cx="593807" cy="588942"/>
          </a:xfrm>
          <a:prstGeom prst="ellipse">
            <a:avLst/>
          </a:prstGeom>
          <a:gradFill flip="none" rotWithShape="1">
            <a:gsLst>
              <a:gs pos="54000">
                <a:srgbClr val="00B0F0"/>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p:nvPr/>
        </p:nvSpPr>
        <p:spPr>
          <a:xfrm>
            <a:off x="2394017" y="6152426"/>
            <a:ext cx="593807" cy="588942"/>
          </a:xfrm>
          <a:prstGeom prst="ellipse">
            <a:avLst/>
          </a:prstGeom>
          <a:gradFill flip="none" rotWithShape="1">
            <a:gsLst>
              <a:gs pos="62000">
                <a:srgbClr val="00B0F0"/>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8" name="Picture 3" descr="h-au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447" y="861538"/>
            <a:ext cx="2743617" cy="1259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Text Box 5"/>
          <p:cNvSpPr txBox="1">
            <a:spLocks noChangeArrowheads="1"/>
          </p:cNvSpPr>
          <p:nvPr/>
        </p:nvSpPr>
        <p:spPr bwMode="auto">
          <a:xfrm>
            <a:off x="6534562" y="5192692"/>
            <a:ext cx="1944011"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a:solidFill>
                  <a:schemeClr val="tx1"/>
                </a:solidFill>
                <a:latin typeface="Arial" pitchFamily="34" charset="0"/>
                <a:ea typeface="HGP明朝E" pitchFamily="18" charset="-128"/>
              </a:defRPr>
            </a:lvl1pPr>
            <a:lvl2pPr marL="742950" indent="-285750">
              <a:defRPr kumimoji="1">
                <a:solidFill>
                  <a:schemeClr val="tx1"/>
                </a:solidFill>
                <a:latin typeface="Arial" pitchFamily="34" charset="0"/>
                <a:ea typeface="HGP明朝E" pitchFamily="18" charset="-128"/>
              </a:defRPr>
            </a:lvl2pPr>
            <a:lvl3pPr marL="1143000" indent="-228600">
              <a:defRPr kumimoji="1">
                <a:solidFill>
                  <a:schemeClr val="tx1"/>
                </a:solidFill>
                <a:latin typeface="Arial" pitchFamily="34" charset="0"/>
                <a:ea typeface="HGP明朝E" pitchFamily="18" charset="-128"/>
              </a:defRPr>
            </a:lvl3pPr>
            <a:lvl4pPr marL="1600200" indent="-228600">
              <a:defRPr kumimoji="1">
                <a:solidFill>
                  <a:schemeClr val="tx1"/>
                </a:solidFill>
                <a:latin typeface="Arial" pitchFamily="34" charset="0"/>
                <a:ea typeface="HGP明朝E" pitchFamily="18" charset="-128"/>
              </a:defRPr>
            </a:lvl4pPr>
            <a:lvl5pPr marL="2057400" indent="-228600">
              <a:defRPr kumimoji="1">
                <a:solidFill>
                  <a:schemeClr val="tx1"/>
                </a:solidFill>
                <a:latin typeface="Arial" pitchFamily="34" charset="0"/>
                <a:ea typeface="HGP明朝E" pitchFamily="18" charset="-128"/>
              </a:defRPr>
            </a:lvl5pPr>
            <a:lvl6pPr marL="2514600" indent="-228600" fontAlgn="base">
              <a:spcBef>
                <a:spcPct val="0"/>
              </a:spcBef>
              <a:spcAft>
                <a:spcPct val="0"/>
              </a:spcAft>
              <a:defRPr kumimoji="1">
                <a:solidFill>
                  <a:schemeClr val="tx1"/>
                </a:solidFill>
                <a:latin typeface="Arial" pitchFamily="34" charset="0"/>
                <a:ea typeface="HGP明朝E" pitchFamily="18" charset="-128"/>
              </a:defRPr>
            </a:lvl6pPr>
            <a:lvl7pPr marL="2971800" indent="-228600" fontAlgn="base">
              <a:spcBef>
                <a:spcPct val="0"/>
              </a:spcBef>
              <a:spcAft>
                <a:spcPct val="0"/>
              </a:spcAft>
              <a:defRPr kumimoji="1">
                <a:solidFill>
                  <a:schemeClr val="tx1"/>
                </a:solidFill>
                <a:latin typeface="Arial" pitchFamily="34" charset="0"/>
                <a:ea typeface="HGP明朝E" pitchFamily="18" charset="-128"/>
              </a:defRPr>
            </a:lvl7pPr>
            <a:lvl8pPr marL="3429000" indent="-228600" fontAlgn="base">
              <a:spcBef>
                <a:spcPct val="0"/>
              </a:spcBef>
              <a:spcAft>
                <a:spcPct val="0"/>
              </a:spcAft>
              <a:defRPr kumimoji="1">
                <a:solidFill>
                  <a:schemeClr val="tx1"/>
                </a:solidFill>
                <a:latin typeface="Arial" pitchFamily="34" charset="0"/>
                <a:ea typeface="HGP明朝E" pitchFamily="18" charset="-128"/>
              </a:defRPr>
            </a:lvl8pPr>
            <a:lvl9pPr marL="3886200" indent="-228600" fontAlgn="base">
              <a:spcBef>
                <a:spcPct val="0"/>
              </a:spcBef>
              <a:spcAft>
                <a:spcPct val="0"/>
              </a:spcAft>
              <a:defRPr kumimoji="1">
                <a:solidFill>
                  <a:schemeClr val="tx1"/>
                </a:solidFill>
                <a:latin typeface="Arial" pitchFamily="34" charset="0"/>
                <a:ea typeface="HGP明朝E" pitchFamily="18" charset="-128"/>
              </a:defRPr>
            </a:lvl9pPr>
          </a:lstStyle>
          <a:p>
            <a:r>
              <a:rPr lang="ja-JP" altLang="en-US" u="sng" dirty="0" smtClean="0">
                <a:solidFill>
                  <a:srgbClr val="FFC000"/>
                </a:solidFill>
                <a:latin typeface="HGSｺﾞｼｯｸM" pitchFamily="50" charset="-128"/>
                <a:ea typeface="HGSｺﾞｼｯｸM" pitchFamily="50" charset="-128"/>
              </a:rPr>
              <a:t>振動エネルギー</a:t>
            </a:r>
            <a:r>
              <a:rPr lang="ja-JP" altLang="en-US" u="sng" dirty="0">
                <a:solidFill>
                  <a:srgbClr val="FFC000"/>
                </a:solidFill>
                <a:latin typeface="HGSｺﾞｼｯｸM" pitchFamily="50" charset="-128"/>
                <a:ea typeface="HGSｺﾞｼｯｸM" pitchFamily="50" charset="-128"/>
              </a:rPr>
              <a:t>　</a:t>
            </a:r>
          </a:p>
        </p:txBody>
      </p:sp>
      <p:sp>
        <p:nvSpPr>
          <p:cNvPr id="48" name="テキスト ボックス 47"/>
          <p:cNvSpPr txBox="1"/>
          <p:nvPr/>
        </p:nvSpPr>
        <p:spPr>
          <a:xfrm>
            <a:off x="495597" y="5652512"/>
            <a:ext cx="646331" cy="369332"/>
          </a:xfrm>
          <a:prstGeom prst="rect">
            <a:avLst/>
          </a:prstGeom>
          <a:noFill/>
        </p:spPr>
        <p:txBody>
          <a:bodyPr wrap="none" rtlCol="0">
            <a:spAutoFit/>
          </a:bodyPr>
          <a:lstStyle/>
          <a:p>
            <a:r>
              <a:rPr lang="ja-JP" altLang="en-US" dirty="0">
                <a:latin typeface="Arial Unicode MS" pitchFamily="50" charset="-128"/>
                <a:ea typeface="Arial Unicode MS" pitchFamily="50" charset="-128"/>
                <a:cs typeface="Arial Unicode MS" pitchFamily="50" charset="-128"/>
              </a:rPr>
              <a:t>電極</a:t>
            </a:r>
            <a:endParaRPr kumimoji="1" lang="ja-JP" altLang="en-US" dirty="0">
              <a:latin typeface="Arial Unicode MS" pitchFamily="50" charset="-128"/>
              <a:ea typeface="Arial Unicode MS" pitchFamily="50" charset="-128"/>
              <a:cs typeface="Arial Unicode MS" pitchFamily="50" charset="-128"/>
            </a:endParaRPr>
          </a:p>
        </p:txBody>
      </p:sp>
      <p:sp>
        <p:nvSpPr>
          <p:cNvPr id="55" name="テキスト ボックス 54"/>
          <p:cNvSpPr txBox="1"/>
          <p:nvPr/>
        </p:nvSpPr>
        <p:spPr>
          <a:xfrm>
            <a:off x="2951894" y="5652512"/>
            <a:ext cx="646331" cy="369332"/>
          </a:xfrm>
          <a:prstGeom prst="rect">
            <a:avLst/>
          </a:prstGeom>
          <a:noFill/>
        </p:spPr>
        <p:txBody>
          <a:bodyPr wrap="none" rtlCol="0">
            <a:spAutoFit/>
          </a:bodyPr>
          <a:lstStyle/>
          <a:p>
            <a:r>
              <a:rPr lang="ja-JP" altLang="en-US" dirty="0">
                <a:latin typeface="Arial Unicode MS" pitchFamily="50" charset="-128"/>
                <a:ea typeface="Arial Unicode MS" pitchFamily="50" charset="-128"/>
                <a:cs typeface="Arial Unicode MS" pitchFamily="50" charset="-128"/>
              </a:rPr>
              <a:t>電極</a:t>
            </a:r>
            <a:endParaRPr kumimoji="1" lang="ja-JP" altLang="en-US" dirty="0">
              <a:latin typeface="Arial Unicode MS" pitchFamily="50" charset="-128"/>
              <a:ea typeface="Arial Unicode MS" pitchFamily="50" charset="-128"/>
              <a:cs typeface="Arial Unicode MS" pitchFamily="50" charset="-128"/>
            </a:endParaRPr>
          </a:p>
        </p:txBody>
      </p:sp>
      <p:sp>
        <p:nvSpPr>
          <p:cNvPr id="58" name="テキスト ボックス 57"/>
          <p:cNvSpPr txBox="1"/>
          <p:nvPr/>
        </p:nvSpPr>
        <p:spPr>
          <a:xfrm>
            <a:off x="1575599" y="5652512"/>
            <a:ext cx="646331" cy="369332"/>
          </a:xfrm>
          <a:prstGeom prst="rect">
            <a:avLst/>
          </a:prstGeom>
          <a:noFill/>
        </p:spPr>
        <p:txBody>
          <a:bodyPr wrap="none" rtlCol="0">
            <a:spAutoFit/>
          </a:bodyPr>
          <a:lstStyle/>
          <a:p>
            <a:r>
              <a:rPr kumimoji="1" lang="ja-JP" altLang="en-US" dirty="0" smtClean="0">
                <a:latin typeface="Arial Unicode MS" pitchFamily="50" charset="-128"/>
                <a:ea typeface="Arial Unicode MS" pitchFamily="50" charset="-128"/>
                <a:cs typeface="Arial Unicode MS" pitchFamily="50" charset="-128"/>
              </a:rPr>
              <a:t>分子</a:t>
            </a:r>
            <a:endParaRPr kumimoji="1" lang="ja-JP" altLang="en-US" dirty="0">
              <a:latin typeface="Arial Unicode MS" pitchFamily="50" charset="-128"/>
              <a:ea typeface="Arial Unicode MS" pitchFamily="50" charset="-128"/>
              <a:cs typeface="Arial Unicode MS" pitchFamily="50" charset="-128"/>
            </a:endParaRPr>
          </a:p>
        </p:txBody>
      </p:sp>
      <p:sp>
        <p:nvSpPr>
          <p:cNvPr id="61" name="Line 54"/>
          <p:cNvSpPr>
            <a:spLocks noChangeShapeType="1"/>
          </p:cNvSpPr>
          <p:nvPr/>
        </p:nvSpPr>
        <p:spPr bwMode="auto">
          <a:xfrm>
            <a:off x="564211" y="783868"/>
            <a:ext cx="7942263" cy="0"/>
          </a:xfrm>
          <a:prstGeom prst="line">
            <a:avLst/>
          </a:prstGeom>
          <a:noFill/>
          <a:ln w="28575">
            <a:solidFill>
              <a:srgbClr val="FF9966"/>
            </a:solidFill>
            <a:round/>
            <a:headEnd/>
            <a:tailEnd/>
          </a:ln>
        </p:spPr>
        <p:txBody>
          <a:bodyPr/>
          <a:lstStyle/>
          <a:p>
            <a:endParaRPr lang="ja-JP" altLang="en-US" dirty="0">
              <a:latin typeface="HGP創英角ｺﾞｼｯｸUB" pitchFamily="50" charset="-128"/>
              <a:ea typeface="HGP創英角ｺﾞｼｯｸUB" pitchFamily="50" charset="-128"/>
            </a:endParaRPr>
          </a:p>
        </p:txBody>
      </p:sp>
      <p:sp>
        <p:nvSpPr>
          <p:cNvPr id="63" name="Line 54"/>
          <p:cNvSpPr>
            <a:spLocks noChangeShapeType="1"/>
          </p:cNvSpPr>
          <p:nvPr/>
        </p:nvSpPr>
        <p:spPr bwMode="auto">
          <a:xfrm>
            <a:off x="564211" y="680681"/>
            <a:ext cx="7942263" cy="0"/>
          </a:xfrm>
          <a:prstGeom prst="line">
            <a:avLst/>
          </a:prstGeom>
          <a:noFill/>
          <a:ln w="28575">
            <a:solidFill>
              <a:srgbClr val="FF9966"/>
            </a:solidFill>
            <a:round/>
            <a:headEnd/>
            <a:tailEnd/>
          </a:ln>
        </p:spPr>
        <p:txBody>
          <a:bodyPr/>
          <a:lstStyle/>
          <a:p>
            <a:endParaRPr lang="ja-JP" altLang="en-US" dirty="0">
              <a:latin typeface="HGP創英角ｺﾞｼｯｸUB" pitchFamily="50" charset="-128"/>
              <a:ea typeface="HGP創英角ｺﾞｼｯｸUB" pitchFamily="50" charset="-128"/>
            </a:endParaRPr>
          </a:p>
        </p:txBody>
      </p:sp>
      <p:sp>
        <p:nvSpPr>
          <p:cNvPr id="65" name="テキスト ボックス 308"/>
          <p:cNvSpPr txBox="1">
            <a:spLocks noChangeArrowheads="1"/>
          </p:cNvSpPr>
          <p:nvPr/>
        </p:nvSpPr>
        <p:spPr bwMode="auto">
          <a:xfrm>
            <a:off x="999417" y="116632"/>
            <a:ext cx="7069564" cy="523220"/>
          </a:xfrm>
          <a:prstGeom prst="rect">
            <a:avLst/>
          </a:prstGeom>
          <a:noFill/>
          <a:ln w="9525">
            <a:noFill/>
            <a:miter lim="800000"/>
            <a:headEnd/>
            <a:tailEnd/>
          </a:ln>
        </p:spPr>
        <p:txBody>
          <a:bodyPr wrap="none">
            <a:spAutoFit/>
          </a:bodyPr>
          <a:lstStyle/>
          <a:p>
            <a:pPr algn="ctr"/>
            <a:r>
              <a:rPr lang="ja-JP" altLang="en-US" sz="2800" dirty="0" smtClean="0">
                <a:solidFill>
                  <a:srgbClr val="FFC000"/>
                </a:solidFill>
                <a:latin typeface="HGP創英角ｺﾞｼｯｸUB" pitchFamily="50" charset="-128"/>
                <a:ea typeface="HGP創英角ｺﾞｼｯｸUB" pitchFamily="50" charset="-128"/>
              </a:rPr>
              <a:t>架橋分子</a:t>
            </a:r>
            <a:r>
              <a:rPr lang="ja-JP" altLang="en-US" sz="2800" dirty="0">
                <a:solidFill>
                  <a:srgbClr val="FFC000"/>
                </a:solidFill>
                <a:latin typeface="HGP創英角ｺﾞｼｯｸUB" pitchFamily="50" charset="-128"/>
                <a:ea typeface="HGP創英角ｺﾞｼｯｸUB" pitchFamily="50" charset="-128"/>
              </a:rPr>
              <a:t>種</a:t>
            </a:r>
            <a:r>
              <a:rPr lang="ja-JP" altLang="en-US" sz="2800" dirty="0" smtClean="0">
                <a:solidFill>
                  <a:srgbClr val="FFC000"/>
                </a:solidFill>
                <a:latin typeface="HGP創英角ｺﾞｼｯｸUB" pitchFamily="50" charset="-128"/>
                <a:ea typeface="HGP創英角ｺﾞｼｯｸUB" pitchFamily="50" charset="-128"/>
              </a:rPr>
              <a:t>の決定</a:t>
            </a:r>
            <a:r>
              <a:rPr lang="en-US" altLang="ja-JP" sz="2800" dirty="0" smtClean="0">
                <a:solidFill>
                  <a:srgbClr val="FFC000"/>
                </a:solidFill>
                <a:latin typeface="HGP創英角ｺﾞｼｯｸUB" pitchFamily="50" charset="-128"/>
                <a:ea typeface="HGP創英角ｺﾞｼｯｸUB" pitchFamily="50" charset="-128"/>
              </a:rPr>
              <a:t>—</a:t>
            </a:r>
            <a:r>
              <a:rPr lang="ja-JP" altLang="en-US" sz="2800" dirty="0" smtClean="0">
                <a:solidFill>
                  <a:srgbClr val="FFC000"/>
                </a:solidFill>
                <a:latin typeface="HGP創英角ｺﾞｼｯｸUB" pitchFamily="50" charset="-128"/>
                <a:ea typeface="HGP創英角ｺﾞｼｯｸUB" pitchFamily="50" charset="-128"/>
              </a:rPr>
              <a:t>非弾性トンネル電子分光</a:t>
            </a:r>
            <a:endParaRPr lang="ja-JP" altLang="en-US" sz="2800" dirty="0">
              <a:solidFill>
                <a:srgbClr val="FFC000"/>
              </a:solidFill>
              <a:latin typeface="HGP創英角ｺﾞｼｯｸUB" pitchFamily="50" charset="-128"/>
              <a:ea typeface="HGP創英角ｺﾞｼｯｸUB" pitchFamily="50" charset="-128"/>
            </a:endParaRPr>
          </a:p>
        </p:txBody>
      </p:sp>
      <p:sp>
        <p:nvSpPr>
          <p:cNvPr id="68" name="正方形/長方形 67"/>
          <p:cNvSpPr/>
          <p:nvPr/>
        </p:nvSpPr>
        <p:spPr>
          <a:xfrm>
            <a:off x="1496441" y="5158472"/>
            <a:ext cx="1224192" cy="244136"/>
          </a:xfrm>
          <a:prstGeom prst="rect">
            <a:avLst/>
          </a:prstGeom>
          <a:gradFill>
            <a:gsLst>
              <a:gs pos="50000">
                <a:srgbClr val="C00000">
                  <a:alpha val="75000"/>
                </a:srgbClr>
              </a:gs>
              <a:gs pos="0">
                <a:schemeClr val="bg1"/>
              </a:gs>
              <a:gs pos="100000">
                <a:schemeClr val="bg1"/>
              </a:gs>
            </a:gsLst>
            <a:lin ang="5400000" scaled="0"/>
          </a:gradFill>
          <a:ln>
            <a:noFill/>
          </a:ln>
          <a:effectLst>
            <a:glow rad="127000">
              <a:schemeClr val="accent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p:cNvCxnSpPr/>
          <p:nvPr/>
        </p:nvCxnSpPr>
        <p:spPr>
          <a:xfrm>
            <a:off x="1116682" y="3689403"/>
            <a:ext cx="169153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3" name="グループ化 22"/>
          <p:cNvGrpSpPr/>
          <p:nvPr/>
        </p:nvGrpSpPr>
        <p:grpSpPr>
          <a:xfrm>
            <a:off x="548871" y="3511334"/>
            <a:ext cx="362058" cy="369332"/>
            <a:chOff x="952866" y="3757675"/>
            <a:chExt cx="362058" cy="369332"/>
          </a:xfrm>
        </p:grpSpPr>
        <p:sp>
          <p:nvSpPr>
            <p:cNvPr id="20" name="円/楕円 19"/>
            <p:cNvSpPr/>
            <p:nvPr/>
          </p:nvSpPr>
          <p:spPr>
            <a:xfrm>
              <a:off x="952866" y="3764492"/>
              <a:ext cx="362058" cy="34932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977442" y="3757675"/>
              <a:ext cx="312906" cy="369332"/>
            </a:xfrm>
            <a:prstGeom prst="rect">
              <a:avLst/>
            </a:prstGeom>
            <a:noFill/>
          </p:spPr>
          <p:txBody>
            <a:bodyPr wrap="none" rtlCol="0">
              <a:spAutoFit/>
            </a:bodyPr>
            <a:lstStyle/>
            <a:p>
              <a:r>
                <a:rPr kumimoji="1" lang="en-US" altLang="ja-JP" dirty="0" smtClean="0">
                  <a:latin typeface="Arial Unicode MS" pitchFamily="50" charset="-128"/>
                  <a:ea typeface="Arial Unicode MS" pitchFamily="50" charset="-128"/>
                  <a:cs typeface="Arial Unicode MS" pitchFamily="50" charset="-128"/>
                </a:rPr>
                <a:t>e</a:t>
              </a:r>
              <a:endParaRPr kumimoji="1" lang="ja-JP" altLang="en-US" dirty="0">
                <a:latin typeface="Arial Unicode MS" pitchFamily="50" charset="-128"/>
                <a:ea typeface="Arial Unicode MS" pitchFamily="50" charset="-128"/>
                <a:cs typeface="Arial Unicode MS" pitchFamily="50" charset="-128"/>
              </a:endParaRPr>
            </a:p>
          </p:txBody>
        </p:sp>
      </p:grpSp>
    </p:spTree>
    <p:extLst>
      <p:ext uri="{BB962C8B-B14F-4D97-AF65-F5344CB8AC3E}">
        <p14:creationId xmlns:p14="http://schemas.microsoft.com/office/powerpoint/2010/main" val="247945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nodeType="withEffect">
                                  <p:stCondLst>
                                    <p:cond delay="0"/>
                                  </p:stCondLst>
                                  <p:endCondLst>
                                    <p:cond evt="onNext" delay="0">
                                      <p:tgtEl>
                                        <p:sldTgt/>
                                      </p:tgtEl>
                                    </p:cond>
                                  </p:endCondLst>
                                  <p:childTnLst>
                                    <p:animMotion origin="layout" path="M 1.66667E-6 -7.40741E-7 L 0.25 -7.40741E-7 " pathEditMode="relative" rAng="0" ptsTypes="AA">
                                      <p:cBhvr>
                                        <p:cTn id="6" dur="2000" fill="hold"/>
                                        <p:tgtEl>
                                          <p:spTgt spid="23"/>
                                        </p:tgtEl>
                                        <p:attrNameLst>
                                          <p:attrName>ppt_x</p:attrName>
                                          <p:attrName>ppt_y</p:attrName>
                                        </p:attrNameLst>
                                      </p:cBhvr>
                                      <p:rCtr x="12500" y="0"/>
                                    </p:animMotion>
                                  </p:childTnLst>
                                </p:cTn>
                              </p:par>
                            </p:childTnLst>
                          </p:cTn>
                        </p:par>
                        <p:par>
                          <p:cTn id="7" fill="hold">
                            <p:stCondLst>
                              <p:cond delay="2000"/>
                            </p:stCondLst>
                            <p:childTnLst>
                              <p:par>
                                <p:cTn id="8" presetID="18" presetClass="entr" presetSubtype="3" fill="hold" nodeType="after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strips(upRight)">
                                      <p:cBhvr>
                                        <p:cTn id="10" dur="500"/>
                                        <p:tgtEl>
                                          <p:spTgt spid="56"/>
                                        </p:tgtEl>
                                      </p:cBhvr>
                                    </p:animEffect>
                                  </p:childTnLst>
                                </p:cTn>
                              </p:par>
                              <p:par>
                                <p:cTn id="11" presetID="18" presetClass="entr" presetSubtype="3"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strips(upRight)">
                                      <p:cBhvr>
                                        <p:cTn id="13" dur="500"/>
                                        <p:tgtEl>
                                          <p:spTgt spid="57"/>
                                        </p:tgtEl>
                                      </p:cBhvr>
                                    </p:animEffect>
                                  </p:childTnLst>
                                </p:cTn>
                              </p:par>
                              <p:par>
                                <p:cTn id="14" presetID="18" presetClass="entr" presetSubtype="3"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strips(upRight)">
                                      <p:cBhvr>
                                        <p:cTn id="16" dur="500"/>
                                        <p:tgtEl>
                                          <p:spTgt spid="59"/>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33333E-6 4.80111E-6 L 0.00035 0.06729 " pathEditMode="relative" rAng="0" ptsTypes="AA">
                                      <p:cBhvr>
                                        <p:cTn id="22" dur="2000" fill="hold"/>
                                        <p:tgtEl>
                                          <p:spTgt spid="5"/>
                                        </p:tgtEl>
                                        <p:attrNameLst>
                                          <p:attrName>ppt_x</p:attrName>
                                          <p:attrName>ppt_y</p:attrName>
                                        </p:attrNameLst>
                                      </p:cBhvr>
                                      <p:rCtr x="17" y="3353"/>
                                    </p:animMotion>
                                  </p:childTnLst>
                                </p:cTn>
                              </p:par>
                            </p:childTnLst>
                          </p:cTn>
                        </p:par>
                        <p:par>
                          <p:cTn id="23" fill="hold">
                            <p:stCondLst>
                              <p:cond delay="2000"/>
                            </p:stCondLst>
                            <p:childTnLst>
                              <p:par>
                                <p:cTn id="24" presetID="0" presetClass="path" presetSubtype="0" repeatCount="indefinite" accel="50000" decel="50000" fill="hold" nodeType="afterEffect">
                                  <p:stCondLst>
                                    <p:cond delay="0"/>
                                  </p:stCondLst>
                                  <p:endCondLst>
                                    <p:cond evt="onNext" delay="0">
                                      <p:tgtEl>
                                        <p:sldTgt/>
                                      </p:tgtEl>
                                    </p:cond>
                                  </p:endCondLst>
                                  <p:childTnLst>
                                    <p:animMotion origin="layout" path="M 0.00607 -3.38881E-6 C 0.0276 0.00578 0.04948 0.00416 0.07066 -0.003 C 0.07257 0.00509 0.07448 0.01225 0.075 0.02081 C 0.08246 0.13315 0.05503 0.07397 0.21059 0.07397 " pathEditMode="relative" rAng="0" ptsTypes="fffA">
                                      <p:cBhvr>
                                        <p:cTn id="25" dur="2000" fill="hold"/>
                                        <p:tgtEl>
                                          <p:spTgt spid="23"/>
                                        </p:tgtEl>
                                        <p:attrNameLst>
                                          <p:attrName>ppt_x</p:attrName>
                                          <p:attrName>ppt_y</p:attrName>
                                        </p:attrNameLst>
                                      </p:cBhvr>
                                      <p:rCtr x="10226" y="6496"/>
                                    </p:animMotion>
                                  </p:childTnLst>
                                </p:cTn>
                              </p:par>
                              <p:par>
                                <p:cTn id="26" presetID="42" presetClass="path" presetSubtype="0" repeatCount="indefinite" accel="50000" decel="50000" autoRev="1" fill="hold" grpId="0" nodeType="withEffect">
                                  <p:stCondLst>
                                    <p:cond delay="0"/>
                                  </p:stCondLst>
                                  <p:endCondLst>
                                    <p:cond evt="onNext" delay="0">
                                      <p:tgtEl>
                                        <p:sldTgt/>
                                      </p:tgtEl>
                                    </p:cond>
                                  </p:endCondLst>
                                  <p:childTnLst>
                                    <p:animMotion origin="layout" path="M 0.00538 0.00716 L -0.0316 0.00393 " pathEditMode="relative" rAng="0" ptsTypes="AA">
                                      <p:cBhvr>
                                        <p:cTn id="27" dur="1000" fill="hold"/>
                                        <p:tgtEl>
                                          <p:spTgt spid="82"/>
                                        </p:tgtEl>
                                        <p:attrNameLst>
                                          <p:attrName>ppt_x</p:attrName>
                                          <p:attrName>ppt_y</p:attrName>
                                        </p:attrNameLst>
                                      </p:cBhvr>
                                      <p:rCtr x="-1858" y="-162"/>
                                    </p:animMotion>
                                  </p:childTnLst>
                                </p:cTn>
                              </p:par>
                              <p:par>
                                <p:cTn id="28" presetID="42" presetClass="path" presetSubtype="0" repeatCount="indefinite" accel="50000" decel="50000" autoRev="1" fill="hold" grpId="0" nodeType="withEffect">
                                  <p:stCondLst>
                                    <p:cond delay="0"/>
                                  </p:stCondLst>
                                  <p:endCondLst>
                                    <p:cond evt="onNext" delay="0">
                                      <p:tgtEl>
                                        <p:sldTgt/>
                                      </p:tgtEl>
                                    </p:cond>
                                  </p:endCondLst>
                                  <p:childTnLst>
                                    <p:animMotion origin="layout" path="M -0.01111 4.4429E-6 L 0.02361 -0.00417 " pathEditMode="relative" rAng="0" ptsTypes="AA">
                                      <p:cBhvr>
                                        <p:cTn id="29" dur="1000" fill="hold"/>
                                        <p:tgtEl>
                                          <p:spTgt spid="80"/>
                                        </p:tgtEl>
                                        <p:attrNameLst>
                                          <p:attrName>ppt_x</p:attrName>
                                          <p:attrName>ppt_y</p:attrName>
                                        </p:attrNameLst>
                                      </p:cBhvr>
                                      <p:rCtr x="1736" y="-208"/>
                                    </p:animMotion>
                                  </p:childTnLst>
                                </p:cTn>
                              </p:par>
                            </p:childTnLst>
                          </p:cTn>
                        </p:par>
                        <p:par>
                          <p:cTn id="30" fill="hold">
                            <p:stCondLst>
                              <p:cond delay="4000"/>
                            </p:stCondLst>
                            <p:childTnLst>
                              <p:par>
                                <p:cTn id="31" presetID="18" presetClass="entr" presetSubtype="3"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strips(upRight)">
                                      <p:cBhvr>
                                        <p:cTn id="33" dur="500"/>
                                        <p:tgtEl>
                                          <p:spTgt spid="60"/>
                                        </p:tgtEl>
                                      </p:cBhvr>
                                    </p:animEffect>
                                  </p:childTnLst>
                                </p:cTn>
                              </p:par>
                              <p:par>
                                <p:cTn id="34" presetID="18" presetClass="entr" presetSubtype="3" fill="hold" nodeType="with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strips(upRight)">
                                      <p:cBhvr>
                                        <p:cTn id="36" dur="500"/>
                                        <p:tgtEl>
                                          <p:spTgt spid="62"/>
                                        </p:tgtEl>
                                      </p:cBhvr>
                                    </p:animEffect>
                                  </p:childTnLst>
                                </p:cTn>
                              </p:par>
                              <p:par>
                                <p:cTn id="37" presetID="18" presetClass="entr" presetSubtype="3" fill="hold"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strips(upRight)">
                                      <p:cBhvr>
                                        <p:cTn id="39" dur="500"/>
                                        <p:tgtEl>
                                          <p:spTgt spid="66"/>
                                        </p:tgtEl>
                                      </p:cBhvr>
                                    </p:animEffect>
                                  </p:childTnLst>
                                </p:cTn>
                              </p:par>
                            </p:childTnLst>
                          </p:cTn>
                        </p:par>
                        <p:par>
                          <p:cTn id="40" fill="hold">
                            <p:stCondLst>
                              <p:cond delay="4500"/>
                            </p:stCondLst>
                            <p:childTnLst>
                              <p:par>
                                <p:cTn id="41" presetID="18" presetClass="entr" presetSubtype="3" fill="hold" nodeType="after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strips(upRight)">
                                      <p:cBhvr>
                                        <p:cTn id="43" dur="500"/>
                                        <p:tgtEl>
                                          <p:spTgt spid="64"/>
                                        </p:tgtEl>
                                      </p:cBhvr>
                                    </p:animEffect>
                                  </p:childTnLst>
                                </p:cTn>
                              </p:par>
                              <p:par>
                                <p:cTn id="44" presetID="18" presetClass="entr" presetSubtype="3" fill="hold" nodeType="with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strips(upRight)">
                                      <p:cBhvr>
                                        <p:cTn id="46" dur="500"/>
                                        <p:tgtEl>
                                          <p:spTgt spid="67"/>
                                        </p:tgtEl>
                                      </p:cBhvr>
                                    </p:animEffect>
                                  </p:childTnLst>
                                </p:cTn>
                              </p:par>
                            </p:childTnLst>
                          </p:cTn>
                        </p:par>
                        <p:par>
                          <p:cTn id="47" fill="hold">
                            <p:stCondLst>
                              <p:cond delay="5000"/>
                            </p:stCondLst>
                            <p:childTnLst>
                              <p:par>
                                <p:cTn id="48" presetID="18" presetClass="entr" presetSubtype="3" fill="hold" nodeType="afterEffect">
                                  <p:stCondLst>
                                    <p:cond delay="0"/>
                                  </p:stCondLst>
                                  <p:childTnLst>
                                    <p:set>
                                      <p:cBhvr>
                                        <p:cTn id="49" dur="1" fill="hold">
                                          <p:stCondLst>
                                            <p:cond delay="0"/>
                                          </p:stCondLst>
                                        </p:cTn>
                                        <p:tgtEl>
                                          <p:spTgt spid="69"/>
                                        </p:tgtEl>
                                        <p:attrNameLst>
                                          <p:attrName>style.visibility</p:attrName>
                                        </p:attrNameLst>
                                      </p:cBhvr>
                                      <p:to>
                                        <p:strVal val="visible"/>
                                      </p:to>
                                    </p:set>
                                    <p:animEffect transition="in" filter="strips(upRight)">
                                      <p:cBhvr>
                                        <p:cTn id="50" dur="500"/>
                                        <p:tgtEl>
                                          <p:spTgt spid="69"/>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72"/>
                                        </p:tgtEl>
                                        <p:attrNameLst>
                                          <p:attrName>style.visibility</p:attrName>
                                        </p:attrNameLst>
                                      </p:cBhvr>
                                      <p:to>
                                        <p:strVal val="visible"/>
                                      </p:to>
                                    </p:set>
                                  </p:childTnLst>
                                </p:cTn>
                              </p:par>
                            </p:childTnLst>
                          </p:cTn>
                        </p:par>
                        <p:par>
                          <p:cTn id="53" fill="hold">
                            <p:stCondLst>
                              <p:cond delay="5500"/>
                            </p:stCondLst>
                            <p:childTnLst>
                              <p:par>
                                <p:cTn id="54" presetID="1" presetClass="entr" presetSubtype="0" fill="hold" nodeType="afterEffect">
                                  <p:stCondLst>
                                    <p:cond delay="0"/>
                                  </p:stCondLst>
                                  <p:childTnLst>
                                    <p:set>
                                      <p:cBhvr>
                                        <p:cTn id="55" dur="1" fill="hold">
                                          <p:stCondLst>
                                            <p:cond delay="0"/>
                                          </p:stCondLst>
                                        </p:cTn>
                                        <p:tgtEl>
                                          <p:spTgt spid="74"/>
                                        </p:tgtEl>
                                        <p:attrNameLst>
                                          <p:attrName>style.visibility</p:attrName>
                                        </p:attrNameLst>
                                      </p:cBhvr>
                                      <p:to>
                                        <p:strVal val="visible"/>
                                      </p:to>
                                    </p:set>
                                  </p:childTnLst>
                                </p:cTn>
                              </p:par>
                            </p:childTnLst>
                          </p:cTn>
                        </p:par>
                        <p:par>
                          <p:cTn id="56" fill="hold">
                            <p:stCondLst>
                              <p:cond delay="5500"/>
                            </p:stCondLst>
                            <p:childTnLst>
                              <p:par>
                                <p:cTn id="57" presetID="1" presetClass="entr" presetSubtype="0" fill="hold" grpId="0" nodeType="afterEffect">
                                  <p:stCondLst>
                                    <p:cond delay="0"/>
                                  </p:stCondLst>
                                  <p:childTnLst>
                                    <p:set>
                                      <p:cBhvr>
                                        <p:cTn id="5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1" grpId="0"/>
      <p:bldP spid="72" grpId="0"/>
      <p:bldP spid="80" grpId="0" animBg="1"/>
      <p:bldP spid="82" grpId="0" animBg="1"/>
      <p:bldP spid="10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64211" y="1189215"/>
            <a:ext cx="3132589" cy="369332"/>
          </a:xfrm>
          <a:prstGeom prst="rect">
            <a:avLst/>
          </a:prstGeom>
        </p:spPr>
        <p:txBody>
          <a:bodyPr wrap="none">
            <a:spAutoFit/>
          </a:bodyPr>
          <a:lstStyle/>
          <a:p>
            <a:r>
              <a:rPr lang="ja-JP" altLang="en-US" dirty="0" smtClean="0">
                <a:solidFill>
                  <a:srgbClr val="FFC000"/>
                </a:solidFill>
                <a:latin typeface="HGP創英角ｺﾞｼｯｸUB" pitchFamily="50" charset="-128"/>
                <a:ea typeface="HGP創英角ｺﾞｼｯｸUB" pitchFamily="50" charset="-128"/>
              </a:rPr>
              <a:t>単分子接合の電流</a:t>
            </a:r>
            <a:r>
              <a:rPr lang="ja-JP" altLang="en-US" dirty="0" err="1" smtClean="0">
                <a:solidFill>
                  <a:srgbClr val="FFC000"/>
                </a:solidFill>
                <a:latin typeface="HGP創英角ｺﾞｼｯｸUB" pitchFamily="50" charset="-128"/>
                <a:ea typeface="HGP創英角ｺﾞｼｯｸUB" pitchFamily="50" charset="-128"/>
              </a:rPr>
              <a:t>ー</a:t>
            </a:r>
            <a:r>
              <a:rPr lang="ja-JP" altLang="en-US" dirty="0" smtClean="0">
                <a:solidFill>
                  <a:srgbClr val="FFC000"/>
                </a:solidFill>
                <a:latin typeface="HGP創英角ｺﾞｼｯｸUB" pitchFamily="50" charset="-128"/>
                <a:ea typeface="HGP創英角ｺﾞｼｯｸUB" pitchFamily="50" charset="-128"/>
              </a:rPr>
              <a:t>電圧特性</a:t>
            </a:r>
            <a:endParaRPr lang="ja-JP" altLang="en-US" dirty="0">
              <a:latin typeface="HGP創英角ｺﾞｼｯｸUB" pitchFamily="50" charset="-128"/>
              <a:ea typeface="HGP創英角ｺﾞｼｯｸUB" pitchFamily="50" charset="-128"/>
            </a:endParaRPr>
          </a:p>
        </p:txBody>
      </p:sp>
      <p:sp>
        <p:nvSpPr>
          <p:cNvPr id="13" name="Line 54"/>
          <p:cNvSpPr>
            <a:spLocks noChangeShapeType="1"/>
          </p:cNvSpPr>
          <p:nvPr/>
        </p:nvSpPr>
        <p:spPr bwMode="auto">
          <a:xfrm>
            <a:off x="564211" y="836712"/>
            <a:ext cx="7942263" cy="0"/>
          </a:xfrm>
          <a:prstGeom prst="line">
            <a:avLst/>
          </a:prstGeom>
          <a:noFill/>
          <a:ln w="28575">
            <a:solidFill>
              <a:srgbClr val="FF9966"/>
            </a:solidFill>
            <a:round/>
            <a:headEnd/>
            <a:tailEnd/>
          </a:ln>
        </p:spPr>
        <p:txBody>
          <a:bodyPr/>
          <a:lstStyle/>
          <a:p>
            <a:endParaRPr lang="ja-JP" altLang="en-US" dirty="0">
              <a:latin typeface="HGP創英角ｺﾞｼｯｸUB" pitchFamily="50" charset="-128"/>
              <a:ea typeface="HGP創英角ｺﾞｼｯｸUB" pitchFamily="50" charset="-128"/>
            </a:endParaRPr>
          </a:p>
        </p:txBody>
      </p:sp>
      <p:sp>
        <p:nvSpPr>
          <p:cNvPr id="14" name="Line 54"/>
          <p:cNvSpPr>
            <a:spLocks noChangeShapeType="1"/>
          </p:cNvSpPr>
          <p:nvPr/>
        </p:nvSpPr>
        <p:spPr bwMode="auto">
          <a:xfrm>
            <a:off x="564211" y="733525"/>
            <a:ext cx="7942263" cy="0"/>
          </a:xfrm>
          <a:prstGeom prst="line">
            <a:avLst/>
          </a:prstGeom>
          <a:noFill/>
          <a:ln w="28575">
            <a:solidFill>
              <a:srgbClr val="FF9966"/>
            </a:solidFill>
            <a:round/>
            <a:headEnd/>
            <a:tailEnd/>
          </a:ln>
        </p:spPr>
        <p:txBody>
          <a:bodyPr/>
          <a:lstStyle/>
          <a:p>
            <a:endParaRPr lang="ja-JP" altLang="en-US" dirty="0">
              <a:latin typeface="HGP創英角ｺﾞｼｯｸUB" pitchFamily="50" charset="-128"/>
              <a:ea typeface="HGP創英角ｺﾞｼｯｸUB" pitchFamily="50" charset="-128"/>
            </a:endParaRPr>
          </a:p>
        </p:txBody>
      </p:sp>
      <p:sp>
        <p:nvSpPr>
          <p:cNvPr id="15" name="テキスト ボックス 308"/>
          <p:cNvSpPr txBox="1">
            <a:spLocks noChangeArrowheads="1"/>
          </p:cNvSpPr>
          <p:nvPr/>
        </p:nvSpPr>
        <p:spPr bwMode="auto">
          <a:xfrm>
            <a:off x="706863" y="169476"/>
            <a:ext cx="7654661" cy="523220"/>
          </a:xfrm>
          <a:prstGeom prst="rect">
            <a:avLst/>
          </a:prstGeom>
          <a:noFill/>
          <a:ln w="9525">
            <a:noFill/>
            <a:miter lim="800000"/>
            <a:headEnd/>
            <a:tailEnd/>
          </a:ln>
        </p:spPr>
        <p:txBody>
          <a:bodyPr wrap="none">
            <a:spAutoFit/>
          </a:bodyPr>
          <a:lstStyle/>
          <a:p>
            <a:pPr algn="ctr"/>
            <a:r>
              <a:rPr lang="ja-JP" altLang="en-US" sz="2800" dirty="0" smtClean="0">
                <a:solidFill>
                  <a:srgbClr val="FFC000"/>
                </a:solidFill>
                <a:latin typeface="HGP創英角ｺﾞｼｯｸUB" pitchFamily="50" charset="-128"/>
                <a:ea typeface="HGP創英角ｺﾞｼｯｸUB" pitchFamily="50" charset="-128"/>
              </a:rPr>
              <a:t>非弾性トンネル電子分光による架橋分子種の規定</a:t>
            </a:r>
            <a:endParaRPr lang="en-US" altLang="ja-JP" sz="2800" dirty="0" smtClean="0">
              <a:solidFill>
                <a:srgbClr val="FFC000"/>
              </a:solidFill>
              <a:latin typeface="HGP創英角ｺﾞｼｯｸUB" pitchFamily="50" charset="-128"/>
              <a:ea typeface="HGP創英角ｺﾞｼｯｸUB" pitchFamily="50" charset="-128"/>
            </a:endParaRPr>
          </a:p>
        </p:txBody>
      </p:sp>
      <p:grpSp>
        <p:nvGrpSpPr>
          <p:cNvPr id="6" name="グループ化 5"/>
          <p:cNvGrpSpPr/>
          <p:nvPr/>
        </p:nvGrpSpPr>
        <p:grpSpPr>
          <a:xfrm>
            <a:off x="4535342" y="1189215"/>
            <a:ext cx="3670945" cy="4818040"/>
            <a:chOff x="4281728" y="1189215"/>
            <a:chExt cx="3670945" cy="4818040"/>
          </a:xfrm>
        </p:grpSpPr>
        <p:graphicFrame>
          <p:nvGraphicFramePr>
            <p:cNvPr id="17" name="オブジェクト 16"/>
            <p:cNvGraphicFramePr>
              <a:graphicFrameLocks noChangeAspect="1"/>
            </p:cNvGraphicFramePr>
            <p:nvPr>
              <p:extLst>
                <p:ext uri="{D42A27DB-BD31-4B8C-83A1-F6EECF244321}">
                  <p14:modId xmlns:p14="http://schemas.microsoft.com/office/powerpoint/2010/main" val="2897958021"/>
                </p:ext>
              </p:extLst>
            </p:nvPr>
          </p:nvGraphicFramePr>
          <p:xfrm>
            <a:off x="4281728" y="1600284"/>
            <a:ext cx="3670945" cy="4406971"/>
          </p:xfrm>
          <a:graphic>
            <a:graphicData uri="http://schemas.openxmlformats.org/presentationml/2006/ole">
              <mc:AlternateContent xmlns:mc="http://schemas.openxmlformats.org/markup-compatibility/2006">
                <mc:Choice xmlns:v="urn:schemas-microsoft-com:vml" Requires="v">
                  <p:oleObj spid="_x0000_s73826" name="ｸﾞﾗﾌ" r:id="rId4" imgW="2874874" imgH="3458870" progId="Origin50.Graph">
                    <p:embed/>
                  </p:oleObj>
                </mc:Choice>
                <mc:Fallback>
                  <p:oleObj name="ｸﾞﾗﾌ" r:id="rId4" imgW="2874874" imgH="3458870" progId="Origin50.Grap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1728" y="1600284"/>
                          <a:ext cx="3670945" cy="4406971"/>
                        </a:xfrm>
                        <a:prstGeom prst="rect">
                          <a:avLst/>
                        </a:prstGeom>
                        <a:solidFill>
                          <a:schemeClr val="tx1"/>
                        </a:solidFill>
                        <a:ln>
                          <a:noFill/>
                        </a:ln>
                      </p:spPr>
                    </p:pic>
                  </p:oleObj>
                </mc:Fallback>
              </mc:AlternateContent>
            </a:graphicData>
          </a:graphic>
        </p:graphicFrame>
        <p:sp>
          <p:nvSpPr>
            <p:cNvPr id="20" name="正方形/長方形 19"/>
            <p:cNvSpPr/>
            <p:nvPr/>
          </p:nvSpPr>
          <p:spPr>
            <a:xfrm>
              <a:off x="4716016" y="1189215"/>
              <a:ext cx="2802370" cy="369332"/>
            </a:xfrm>
            <a:prstGeom prst="rect">
              <a:avLst/>
            </a:prstGeom>
          </p:spPr>
          <p:txBody>
            <a:bodyPr wrap="none">
              <a:spAutoFit/>
            </a:bodyPr>
            <a:lstStyle/>
            <a:p>
              <a:r>
                <a:rPr lang="ja-JP" altLang="en-US" dirty="0" smtClean="0">
                  <a:solidFill>
                    <a:srgbClr val="FFC000"/>
                  </a:solidFill>
                  <a:latin typeface="HGP創英角ｺﾞｼｯｸUB" pitchFamily="50" charset="-128"/>
                  <a:ea typeface="HGP創英角ｺﾞｼｯｸUB" pitchFamily="50" charset="-128"/>
                </a:rPr>
                <a:t>振動エネルギーの分布関数</a:t>
              </a:r>
              <a:endParaRPr lang="ja-JP" altLang="en-US" dirty="0">
                <a:solidFill>
                  <a:srgbClr val="FFC000"/>
                </a:solidFill>
                <a:latin typeface="HGP創英角ｺﾞｼｯｸUB" pitchFamily="50" charset="-128"/>
                <a:ea typeface="HGP創英角ｺﾞｼｯｸUB" pitchFamily="50" charset="-128"/>
              </a:endParaRPr>
            </a:p>
          </p:txBody>
        </p:sp>
      </p:grpSp>
      <p:graphicFrame>
        <p:nvGraphicFramePr>
          <p:cNvPr id="5" name="オブジェクト 4"/>
          <p:cNvGraphicFramePr>
            <a:graphicFrameLocks noChangeAspect="1"/>
          </p:cNvGraphicFramePr>
          <p:nvPr>
            <p:extLst>
              <p:ext uri="{D42A27DB-BD31-4B8C-83A1-F6EECF244321}">
                <p14:modId xmlns:p14="http://schemas.microsoft.com/office/powerpoint/2010/main" val="75866165"/>
              </p:ext>
            </p:extLst>
          </p:nvPr>
        </p:nvGraphicFramePr>
        <p:xfrm>
          <a:off x="564211" y="1694827"/>
          <a:ext cx="3240484" cy="4022826"/>
        </p:xfrm>
        <a:graphic>
          <a:graphicData uri="http://schemas.openxmlformats.org/presentationml/2006/ole">
            <mc:AlternateContent xmlns:mc="http://schemas.openxmlformats.org/markup-compatibility/2006">
              <mc:Choice xmlns:v="urn:schemas-microsoft-com:vml" Requires="v">
                <p:oleObj spid="_x0000_s73827" name="ｸﾞﾗﾌ" r:id="rId6" imgW="3277210" imgH="4070909" progId="Origin50.Graph">
                  <p:embed/>
                </p:oleObj>
              </mc:Choice>
              <mc:Fallback>
                <p:oleObj name="ｸﾞﾗﾌ" r:id="rId6" imgW="3277210" imgH="4070909" progId="Origin50.Graph">
                  <p:embed/>
                  <p:pic>
                    <p:nvPicPr>
                      <p:cNvPr id="0"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211" y="1694827"/>
                        <a:ext cx="3240484" cy="4022826"/>
                      </a:xfrm>
                      <a:prstGeom prst="rect">
                        <a:avLst/>
                      </a:prstGeom>
                      <a:solidFill>
                        <a:schemeClr val="tx1"/>
                      </a:solidFill>
                      <a:ln>
                        <a:noFill/>
                      </a:ln>
                    </p:spPr>
                  </p:pic>
                </p:oleObj>
              </mc:Fallback>
            </mc:AlternateContent>
          </a:graphicData>
        </a:graphic>
      </p:graphicFrame>
      <p:grpSp>
        <p:nvGrpSpPr>
          <p:cNvPr id="8" name="グループ化 7"/>
          <p:cNvGrpSpPr/>
          <p:nvPr/>
        </p:nvGrpSpPr>
        <p:grpSpPr>
          <a:xfrm>
            <a:off x="4283968" y="1779254"/>
            <a:ext cx="4497292" cy="4314042"/>
            <a:chOff x="4283968" y="1779254"/>
            <a:chExt cx="4497292" cy="4314042"/>
          </a:xfrm>
        </p:grpSpPr>
        <p:sp>
          <p:nvSpPr>
            <p:cNvPr id="21" name="Rectangle 10"/>
            <p:cNvSpPr>
              <a:spLocks noChangeArrowheads="1"/>
            </p:cNvSpPr>
            <p:nvPr/>
          </p:nvSpPr>
          <p:spPr bwMode="auto">
            <a:xfrm>
              <a:off x="4819673" y="2364635"/>
              <a:ext cx="20168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ja-JP" sz="2000" b="1" baseline="30000" dirty="0">
                  <a:latin typeface="Arial" pitchFamily="34" charset="0"/>
                  <a:cs typeface="Arial" pitchFamily="34" charset="0"/>
                </a:rPr>
                <a:t>12</a:t>
              </a:r>
              <a:r>
                <a:rPr lang="en-GB" altLang="ja-JP" sz="2000" b="1" dirty="0">
                  <a:latin typeface="Arial" pitchFamily="34" charset="0"/>
                  <a:cs typeface="Arial" pitchFamily="34" charset="0"/>
                </a:rPr>
                <a:t>C</a:t>
              </a:r>
              <a:r>
                <a:rPr lang="en-GB" altLang="ja-JP" sz="2000" b="1" baseline="-25000" dirty="0">
                  <a:latin typeface="Arial" pitchFamily="34" charset="0"/>
                  <a:cs typeface="Arial" pitchFamily="34" charset="0"/>
                </a:rPr>
                <a:t>6</a:t>
              </a:r>
              <a:r>
                <a:rPr lang="en-GB" altLang="ja-JP" sz="2000" b="1" dirty="0">
                  <a:latin typeface="Arial" pitchFamily="34" charset="0"/>
                  <a:cs typeface="Arial" pitchFamily="34" charset="0"/>
                </a:rPr>
                <a:t>H</a:t>
              </a:r>
              <a:r>
                <a:rPr lang="en-GB" altLang="ja-JP" sz="2000" b="1" baseline="-25000" dirty="0">
                  <a:latin typeface="Arial" pitchFamily="34" charset="0"/>
                  <a:cs typeface="Arial" pitchFamily="34" charset="0"/>
                </a:rPr>
                <a:t>6</a:t>
              </a:r>
              <a:r>
                <a:rPr lang="en-GB" altLang="ja-JP" sz="2000" dirty="0">
                  <a:latin typeface="Times New Roman" pitchFamily="18" charset="0"/>
                  <a:ea typeface="ＭＳ Ｐゴシック" pitchFamily="50" charset="-128"/>
                </a:rPr>
                <a:t> : </a:t>
              </a:r>
              <a:r>
                <a:rPr lang="en-GB" altLang="ja-JP" sz="2000" dirty="0">
                  <a:solidFill>
                    <a:srgbClr val="FFC000"/>
                  </a:solidFill>
                  <a:latin typeface="Arial" pitchFamily="34" charset="0"/>
                  <a:cs typeface="Arial" pitchFamily="34" charset="0"/>
                </a:rPr>
                <a:t>42 </a:t>
              </a:r>
              <a:r>
                <a:rPr lang="en-GB" altLang="ja-JP" sz="2000" dirty="0" err="1">
                  <a:solidFill>
                    <a:srgbClr val="FFC000"/>
                  </a:solidFill>
                  <a:latin typeface="Arial" pitchFamily="34" charset="0"/>
                  <a:cs typeface="Arial" pitchFamily="34" charset="0"/>
                </a:rPr>
                <a:t>meV</a:t>
              </a:r>
              <a:endParaRPr lang="en-US" altLang="ja-JP" sz="2000" baseline="-25000" dirty="0">
                <a:solidFill>
                  <a:srgbClr val="FFC000"/>
                </a:solidFill>
                <a:latin typeface="Arial" pitchFamily="34" charset="0"/>
                <a:cs typeface="Arial" pitchFamily="34" charset="0"/>
              </a:endParaRPr>
            </a:p>
          </p:txBody>
        </p:sp>
        <p:sp>
          <p:nvSpPr>
            <p:cNvPr id="22" name="Rectangle 11"/>
            <p:cNvSpPr>
              <a:spLocks noChangeArrowheads="1"/>
            </p:cNvSpPr>
            <p:nvPr/>
          </p:nvSpPr>
          <p:spPr bwMode="auto">
            <a:xfrm>
              <a:off x="6764361" y="2364635"/>
              <a:ext cx="20168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ja-JP" sz="2000" b="1" baseline="30000" dirty="0">
                  <a:latin typeface="Arial" pitchFamily="34" charset="0"/>
                  <a:cs typeface="Arial" pitchFamily="34" charset="0"/>
                </a:rPr>
                <a:t>13</a:t>
              </a:r>
              <a:r>
                <a:rPr lang="en-GB" altLang="ja-JP" sz="2000" b="1" dirty="0">
                  <a:latin typeface="Arial" pitchFamily="34" charset="0"/>
                  <a:cs typeface="Arial" pitchFamily="34" charset="0"/>
                </a:rPr>
                <a:t>C</a:t>
              </a:r>
              <a:r>
                <a:rPr lang="en-GB" altLang="ja-JP" sz="2000" b="1" baseline="-25000" dirty="0">
                  <a:latin typeface="Arial" pitchFamily="34" charset="0"/>
                  <a:cs typeface="Arial" pitchFamily="34" charset="0"/>
                </a:rPr>
                <a:t>6</a:t>
              </a:r>
              <a:r>
                <a:rPr lang="en-GB" altLang="ja-JP" sz="2000" b="1" dirty="0">
                  <a:latin typeface="Arial" pitchFamily="34" charset="0"/>
                  <a:cs typeface="Arial" pitchFamily="34" charset="0"/>
                </a:rPr>
                <a:t>H</a:t>
              </a:r>
              <a:r>
                <a:rPr lang="en-GB" altLang="ja-JP" sz="2000" b="1" baseline="-25000" dirty="0">
                  <a:latin typeface="Arial" pitchFamily="34" charset="0"/>
                  <a:cs typeface="Arial" pitchFamily="34" charset="0"/>
                </a:rPr>
                <a:t>6</a:t>
              </a:r>
              <a:r>
                <a:rPr lang="en-GB" altLang="ja-JP" sz="2000" dirty="0">
                  <a:latin typeface="Times New Roman" pitchFamily="18" charset="0"/>
                  <a:ea typeface="ＭＳ Ｐゴシック" pitchFamily="50" charset="-128"/>
                </a:rPr>
                <a:t> : </a:t>
              </a:r>
              <a:r>
                <a:rPr lang="en-GB" altLang="ja-JP" sz="2000" dirty="0">
                  <a:solidFill>
                    <a:srgbClr val="FFC000"/>
                  </a:solidFill>
                  <a:latin typeface="Arial" pitchFamily="34" charset="0"/>
                  <a:cs typeface="Arial" pitchFamily="34" charset="0"/>
                </a:rPr>
                <a:t>40 </a:t>
              </a:r>
              <a:r>
                <a:rPr lang="en-GB" altLang="ja-JP" sz="2000" dirty="0" err="1">
                  <a:solidFill>
                    <a:srgbClr val="FFC000"/>
                  </a:solidFill>
                  <a:latin typeface="Arial" pitchFamily="34" charset="0"/>
                  <a:cs typeface="Arial" pitchFamily="34" charset="0"/>
                </a:rPr>
                <a:t>meV</a:t>
              </a:r>
              <a:endParaRPr lang="en-US" altLang="ja-JP" sz="2000" baseline="-25000" dirty="0">
                <a:solidFill>
                  <a:srgbClr val="FFC000"/>
                </a:solidFill>
                <a:latin typeface="Arial" pitchFamily="34" charset="0"/>
                <a:cs typeface="Arial" pitchFamily="34" charset="0"/>
              </a:endParaRPr>
            </a:p>
          </p:txBody>
        </p:sp>
        <p:sp>
          <p:nvSpPr>
            <p:cNvPr id="23" name="Rectangle 12"/>
            <p:cNvSpPr>
              <a:spLocks noChangeArrowheads="1"/>
            </p:cNvSpPr>
            <p:nvPr/>
          </p:nvSpPr>
          <p:spPr bwMode="auto">
            <a:xfrm>
              <a:off x="4283968" y="1779254"/>
              <a:ext cx="3024187" cy="369332"/>
            </a:xfrm>
            <a:prstGeom prst="rect">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GB" dirty="0">
                  <a:solidFill>
                    <a:srgbClr val="FFC000"/>
                  </a:solidFill>
                  <a:latin typeface="HGP創英角ｺﾞｼｯｸUB" pitchFamily="50" charset="-128"/>
                  <a:ea typeface="HGP創英角ｺﾞｼｯｸUB" pitchFamily="50" charset="-128"/>
                </a:rPr>
                <a:t>振動エネルギー（実測）</a:t>
              </a:r>
              <a:endParaRPr lang="ja-JP" altLang="en-US" dirty="0">
                <a:solidFill>
                  <a:srgbClr val="FFC000"/>
                </a:solidFill>
                <a:latin typeface="HGP創英角ｺﾞｼｯｸUB" pitchFamily="50" charset="-128"/>
                <a:ea typeface="HGP創英角ｺﾞｼｯｸUB" pitchFamily="50" charset="-128"/>
              </a:endParaRPr>
            </a:p>
          </p:txBody>
        </p:sp>
        <mc:AlternateContent xmlns:mc="http://schemas.openxmlformats.org/markup-compatibility/2006" xmlns:a14="http://schemas.microsoft.com/office/drawing/2010/main">
          <mc:Choice Requires="a14">
            <p:graphicFrame>
              <p:nvGraphicFramePr>
                <p:cNvPr id="25" name="Object 3"/>
                <p:cNvGraphicFramePr>
                  <a:graphicFrameLocks noChangeAspect="1"/>
                </p:cNvGraphicFramePr>
                <p:nvPr>
                  <p:extLst>
                    <p:ext uri="{D42A27DB-BD31-4B8C-83A1-F6EECF244321}">
                      <p14:modId xmlns:p14="http://schemas.microsoft.com/office/powerpoint/2010/main" val="3406930452"/>
                    </p:ext>
                  </p:extLst>
                </p:nvPr>
              </p:nvGraphicFramePr>
              <p:xfrm>
                <a:off x="5467373" y="3388424"/>
                <a:ext cx="1008062" cy="476250"/>
              </p:xfrm>
              <a:graphic>
                <a:graphicData uri="http://schemas.openxmlformats.org/presentationml/2006/ole">
                  <mc:AlternateContent>
                    <mc:Choice xmlns:v="urn:schemas-microsoft-com:vml" Requires="v">
                      <p:oleObj spid="_x0000_s73828" name="数式" r:id="rId8" imgW="571320" imgH="215640" progId="Equation.3">
                        <p:embed/>
                      </p:oleObj>
                    </mc:Choice>
                    <mc:Fallback>
                      <p:oleObj name="数式" r:id="rId8" imgW="571320" imgH="215640" progId="Equation.3">
                        <p:embed/>
                        <p:pic>
                          <p:nvPicPr>
                            <p:cNvPr id="0" name=""/>
                            <p:cNvPicPr>
                              <a:picLocks noChangeAspect="1" noChangeArrowheads="1"/>
                            </p:cNvPicPr>
                            <p:nvPr/>
                          </p:nvPicPr>
                          <p:blipFill>
                            <a:blip r:embed="rId9">
                              <a:lum bright="100000"/>
                              <a:extLst>
                                <a:ext uri="{28A0092B-C50C-407E-A947-70E740481C1C}">
                                  <a14:useLocalDpi val="0"/>
                                </a:ext>
                              </a:extLst>
                            </a:blip>
                            <a:srcRect/>
                            <a:stretch>
                              <a:fillRect/>
                            </a:stretch>
                          </p:blipFill>
                          <p:spPr bwMode="auto">
                            <a:xfrm>
                              <a:off x="5467373" y="3388424"/>
                              <a:ext cx="1008062" cy="47625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25" name="Object 3"/>
                <p:cNvGraphicFramePr>
                  <a:graphicFrameLocks noChangeAspect="1"/>
                </p:cNvGraphicFramePr>
                <p:nvPr>
                  <p:extLst>
                    <p:ext uri="{D42A27DB-BD31-4B8C-83A1-F6EECF244321}">
                      <p14:modId xmlns:p14="http://schemas.microsoft.com/office/powerpoint/2010/main" val="3406930452"/>
                    </p:ext>
                  </p:extLst>
                </p:nvPr>
              </p:nvGraphicFramePr>
              <p:xfrm>
                <a:off x="5467373" y="3388424"/>
                <a:ext cx="1008062" cy="476250"/>
              </p:xfrm>
              <a:graphic>
                <a:graphicData uri="http://schemas.openxmlformats.org/presentationml/2006/ole">
                  <mc:AlternateContent>
                    <mc:Choice xmlns:v="urn:schemas-microsoft-com:vml" Requires="v">
                      <p:oleObj spid="_x0000_s31932" name="数式" r:id="rId10" imgW="571320" imgH="215640" progId="Equation.3">
                        <p:embed/>
                      </p:oleObj>
                    </mc:Choice>
                    <mc:Fallback>
                      <p:oleObj name="数式" r:id="rId10" imgW="571320" imgH="215640" progId="Equation.3">
                        <p:embed/>
                        <p:pic>
                          <p:nvPicPr>
                            <p:cNvPr id="0" name=""/>
                            <p:cNvPicPr>
                              <a:picLocks noChangeAspect="1" noChangeArrowheads="1"/>
                            </p:cNvPicPr>
                            <p:nvPr/>
                          </p:nvPicPr>
                          <p:blipFill>
                            <a:blip r:embed="rId11">
                              <a:lum bright="100000"/>
                              <a:extLst>
                                <a:ext uri="{28A0092B-C50C-407E-A947-70E740481C1C}">
                                  <a14:useLocalDpi xmlns:a14="http://schemas.microsoft.com/office/drawing/2010/main" val="0"/>
                                </a:ext>
                              </a:extLst>
                            </a:blip>
                            <a:srcRect/>
                            <a:stretch>
                              <a:fillRect/>
                            </a:stretch>
                          </p:blipFill>
                          <p:spPr bwMode="auto">
                            <a:xfrm>
                              <a:off x="5467373" y="3388424"/>
                              <a:ext cx="1008062"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26" name="Object 4"/>
                <p:cNvGraphicFramePr>
                  <a:graphicFrameLocks noChangeAspect="1"/>
                </p:cNvGraphicFramePr>
                <p:nvPr>
                  <p:extLst>
                    <p:ext uri="{D42A27DB-BD31-4B8C-83A1-F6EECF244321}">
                      <p14:modId xmlns:p14="http://schemas.microsoft.com/office/powerpoint/2010/main" val="2295812213"/>
                    </p:ext>
                  </p:extLst>
                </p:nvPr>
              </p:nvGraphicFramePr>
              <p:xfrm>
                <a:off x="6692923" y="3407474"/>
                <a:ext cx="1247775" cy="541338"/>
              </p:xfrm>
              <a:graphic>
                <a:graphicData uri="http://schemas.openxmlformats.org/presentationml/2006/ole">
                  <mc:AlternateContent>
                    <mc:Choice xmlns:v="urn:schemas-microsoft-com:vml" Requires="v">
                      <p:oleObj spid="_x0000_s73829" name="数式" r:id="rId12" imgW="660240" imgH="228600" progId="Equation.3">
                        <p:embed/>
                      </p:oleObj>
                    </mc:Choice>
                    <mc:Fallback>
                      <p:oleObj name="数式" r:id="rId12" imgW="660240" imgH="228600" progId="Equation.3">
                        <p:embed/>
                        <p:pic>
                          <p:nvPicPr>
                            <p:cNvPr id="0" name=""/>
                            <p:cNvPicPr>
                              <a:picLocks noChangeAspect="1" noChangeArrowheads="1"/>
                            </p:cNvPicPr>
                            <p:nvPr/>
                          </p:nvPicPr>
                          <p:blipFill>
                            <a:blip r:embed="rId13">
                              <a:lum bright="100000"/>
                              <a:extLst>
                                <a:ext uri="{28A0092B-C50C-407E-A947-70E740481C1C}">
                                  <a14:useLocalDpi val="0"/>
                                </a:ext>
                              </a:extLst>
                            </a:blip>
                            <a:srcRect/>
                            <a:stretch>
                              <a:fillRect/>
                            </a:stretch>
                          </p:blipFill>
                          <p:spPr bwMode="auto">
                            <a:xfrm>
                              <a:off x="6692923" y="3407474"/>
                              <a:ext cx="1247775" cy="541338"/>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26" name="Object 4"/>
                <p:cNvGraphicFramePr>
                  <a:graphicFrameLocks noChangeAspect="1"/>
                </p:cNvGraphicFramePr>
                <p:nvPr>
                  <p:extLst>
                    <p:ext uri="{D42A27DB-BD31-4B8C-83A1-F6EECF244321}">
                      <p14:modId xmlns:p14="http://schemas.microsoft.com/office/powerpoint/2010/main" val="2295812213"/>
                    </p:ext>
                  </p:extLst>
                </p:nvPr>
              </p:nvGraphicFramePr>
              <p:xfrm>
                <a:off x="6692923" y="3407474"/>
                <a:ext cx="1247775" cy="541338"/>
              </p:xfrm>
              <a:graphic>
                <a:graphicData uri="http://schemas.openxmlformats.org/presentationml/2006/ole">
                  <mc:AlternateContent>
                    <mc:Choice xmlns:v="urn:schemas-microsoft-com:vml" Requires="v">
                      <p:oleObj spid="_x0000_s31933" name="数式" r:id="rId14" imgW="660240" imgH="228600" progId="Equation.3">
                        <p:embed/>
                      </p:oleObj>
                    </mc:Choice>
                    <mc:Fallback>
                      <p:oleObj name="数式" r:id="rId14" imgW="660240" imgH="228600" progId="Equation.3">
                        <p:embed/>
                        <p:pic>
                          <p:nvPicPr>
                            <p:cNvPr id="0" name=""/>
                            <p:cNvPicPr>
                              <a:picLocks noChangeAspect="1" noChangeArrowheads="1"/>
                            </p:cNvPicPr>
                            <p:nvPr/>
                          </p:nvPicPr>
                          <p:blipFill>
                            <a:blip r:embed="rId15">
                              <a:lum bright="100000"/>
                              <a:extLst>
                                <a:ext uri="{28A0092B-C50C-407E-A947-70E740481C1C}">
                                  <a14:useLocalDpi xmlns:a14="http://schemas.microsoft.com/office/drawing/2010/main" val="0"/>
                                </a:ext>
                              </a:extLst>
                            </a:blip>
                            <a:srcRect/>
                            <a:stretch>
                              <a:fillRect/>
                            </a:stretch>
                          </p:blipFill>
                          <p:spPr bwMode="auto">
                            <a:xfrm>
                              <a:off x="6692923" y="3407474"/>
                              <a:ext cx="1247775" cy="54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p:sp>
          <p:nvSpPr>
            <p:cNvPr id="27" name="Rectangle 5"/>
            <p:cNvSpPr>
              <a:spLocks noChangeArrowheads="1"/>
            </p:cNvSpPr>
            <p:nvPr/>
          </p:nvSpPr>
          <p:spPr bwMode="auto">
            <a:xfrm>
              <a:off x="5148363" y="3902326"/>
              <a:ext cx="259238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ja-JP" sz="2000" dirty="0">
                  <a:latin typeface="Times New Roman" pitchFamily="18" charset="0"/>
                  <a:ea typeface="ＭＳ Ｐゴシック" pitchFamily="50" charset="-128"/>
                </a:rPr>
                <a:t>Mass</a:t>
              </a:r>
            </a:p>
            <a:p>
              <a:r>
                <a:rPr lang="ja-JP" altLang="en-GB" sz="2000" dirty="0">
                  <a:latin typeface="Times New Roman" pitchFamily="18" charset="0"/>
                  <a:ea typeface="ＭＳ Ｐゴシック" pitchFamily="50" charset="-128"/>
                </a:rPr>
                <a:t>　</a:t>
              </a:r>
              <a:r>
                <a:rPr lang="en-GB" altLang="ja-JP" sz="2000" i="1" dirty="0">
                  <a:latin typeface="Times New Roman" pitchFamily="18" charset="0"/>
                  <a:ea typeface="ＭＳ Ｐゴシック" pitchFamily="50" charset="-128"/>
                </a:rPr>
                <a:t>m</a:t>
              </a:r>
              <a:r>
                <a:rPr lang="en-GB" altLang="ja-JP" sz="2000" dirty="0">
                  <a:latin typeface="Times New Roman" pitchFamily="18" charset="0"/>
                  <a:ea typeface="ＭＳ Ｐゴシック" pitchFamily="50" charset="-128"/>
                </a:rPr>
                <a:t>(</a:t>
              </a:r>
              <a:r>
                <a:rPr lang="en-GB" altLang="ja-JP" sz="2000" baseline="30000" dirty="0">
                  <a:latin typeface="Times New Roman" pitchFamily="18" charset="0"/>
                  <a:ea typeface="ＭＳ Ｐゴシック" pitchFamily="50" charset="-128"/>
                </a:rPr>
                <a:t>12</a:t>
              </a:r>
              <a:r>
                <a:rPr lang="en-GB" altLang="ja-JP" sz="2000" dirty="0">
                  <a:latin typeface="Times New Roman" pitchFamily="18" charset="0"/>
                  <a:ea typeface="ＭＳ Ｐゴシック" pitchFamily="50" charset="-128"/>
                </a:rPr>
                <a:t>C</a:t>
              </a:r>
              <a:r>
                <a:rPr lang="en-GB" altLang="ja-JP" sz="2000" baseline="-25000" dirty="0">
                  <a:latin typeface="Times New Roman" pitchFamily="18" charset="0"/>
                  <a:ea typeface="ＭＳ Ｐゴシック" pitchFamily="50" charset="-128"/>
                </a:rPr>
                <a:t>6</a:t>
              </a:r>
              <a:r>
                <a:rPr lang="en-GB" altLang="ja-JP" sz="2000" dirty="0">
                  <a:latin typeface="Times New Roman" pitchFamily="18" charset="0"/>
                  <a:ea typeface="ＭＳ Ｐゴシック" pitchFamily="50" charset="-128"/>
                </a:rPr>
                <a:t>H</a:t>
              </a:r>
              <a:r>
                <a:rPr lang="en-GB" altLang="ja-JP" sz="2000" baseline="-25000" dirty="0">
                  <a:latin typeface="Times New Roman" pitchFamily="18" charset="0"/>
                  <a:ea typeface="ＭＳ Ｐゴシック" pitchFamily="50" charset="-128"/>
                </a:rPr>
                <a:t>6</a:t>
              </a:r>
              <a:r>
                <a:rPr lang="en-GB" altLang="ja-JP" sz="2000" dirty="0">
                  <a:latin typeface="Times New Roman" pitchFamily="18" charset="0"/>
                  <a:ea typeface="ＭＳ Ｐゴシック" pitchFamily="50" charset="-128"/>
                </a:rPr>
                <a:t>)= </a:t>
              </a:r>
              <a:r>
                <a:rPr lang="en-GB" altLang="ja-JP" sz="2000" dirty="0" smtClean="0">
                  <a:latin typeface="Times New Roman" pitchFamily="18" charset="0"/>
                  <a:ea typeface="ＭＳ Ｐゴシック" pitchFamily="50" charset="-128"/>
                </a:rPr>
                <a:t>  </a:t>
              </a:r>
            </a:p>
            <a:p>
              <a:r>
                <a:rPr lang="en-GB" altLang="ja-JP" sz="2000" i="1" dirty="0">
                  <a:latin typeface="Times New Roman" pitchFamily="18" charset="0"/>
                </a:rPr>
                <a:t> </a:t>
              </a:r>
              <a:r>
                <a:rPr lang="en-GB" altLang="ja-JP" sz="2000" i="1" dirty="0" smtClean="0">
                  <a:latin typeface="Times New Roman" pitchFamily="18" charset="0"/>
                </a:rPr>
                <a:t>  </a:t>
              </a:r>
              <a:r>
                <a:rPr lang="en-GB" altLang="ja-JP" sz="2000" i="1" dirty="0" smtClean="0">
                  <a:latin typeface="Times New Roman" pitchFamily="18" charset="0"/>
                  <a:ea typeface="ＭＳ Ｐゴシック" pitchFamily="50" charset="-128"/>
                </a:rPr>
                <a:t>m</a:t>
              </a:r>
              <a:r>
                <a:rPr lang="en-GB" altLang="ja-JP" sz="2000" dirty="0" smtClean="0">
                  <a:latin typeface="Times New Roman" pitchFamily="18" charset="0"/>
                  <a:ea typeface="ＭＳ Ｐゴシック" pitchFamily="50" charset="-128"/>
                </a:rPr>
                <a:t>(</a:t>
              </a:r>
              <a:r>
                <a:rPr lang="en-GB" altLang="ja-JP" sz="2000" baseline="30000" dirty="0" smtClean="0">
                  <a:latin typeface="Times New Roman" pitchFamily="18" charset="0"/>
                  <a:ea typeface="ＭＳ Ｐゴシック" pitchFamily="50" charset="-128"/>
                </a:rPr>
                <a:t>13</a:t>
              </a:r>
              <a:r>
                <a:rPr lang="en-GB" altLang="ja-JP" sz="2000" dirty="0" smtClean="0">
                  <a:latin typeface="Times New Roman" pitchFamily="18" charset="0"/>
                  <a:ea typeface="ＭＳ Ｐゴシック" pitchFamily="50" charset="-128"/>
                </a:rPr>
                <a:t>C</a:t>
              </a:r>
              <a:r>
                <a:rPr lang="en-GB" altLang="ja-JP" sz="2000" baseline="-25000" dirty="0" smtClean="0">
                  <a:latin typeface="Times New Roman" pitchFamily="18" charset="0"/>
                  <a:ea typeface="ＭＳ Ｐゴシック" pitchFamily="50" charset="-128"/>
                </a:rPr>
                <a:t>6</a:t>
              </a:r>
              <a:r>
                <a:rPr lang="en-GB" altLang="ja-JP" sz="2000" dirty="0" smtClean="0">
                  <a:latin typeface="Times New Roman" pitchFamily="18" charset="0"/>
                  <a:ea typeface="ＭＳ Ｐゴシック" pitchFamily="50" charset="-128"/>
                </a:rPr>
                <a:t>H</a:t>
              </a:r>
              <a:r>
                <a:rPr lang="en-GB" altLang="ja-JP" sz="2000" baseline="-25000" dirty="0" smtClean="0">
                  <a:latin typeface="Times New Roman" pitchFamily="18" charset="0"/>
                  <a:ea typeface="ＭＳ Ｐゴシック" pitchFamily="50" charset="-128"/>
                </a:rPr>
                <a:t>6</a:t>
              </a:r>
              <a:r>
                <a:rPr lang="en-GB" altLang="ja-JP" sz="2000" dirty="0" smtClean="0">
                  <a:latin typeface="Times New Roman" pitchFamily="18" charset="0"/>
                  <a:ea typeface="ＭＳ Ｐゴシック" pitchFamily="50" charset="-128"/>
                </a:rPr>
                <a:t>)=</a:t>
              </a:r>
              <a:endParaRPr lang="en-US" altLang="ja-JP" sz="2000" baseline="-25000" dirty="0">
                <a:latin typeface="Times New Roman" pitchFamily="18" charset="0"/>
                <a:ea typeface="ＭＳ Ｐゴシック" pitchFamily="50" charset="-128"/>
              </a:endParaRPr>
            </a:p>
          </p:txBody>
        </p:sp>
        <mc:AlternateContent xmlns:mc="http://schemas.openxmlformats.org/markup-compatibility/2006" xmlns:a14="http://schemas.microsoft.com/office/drawing/2010/main">
          <mc:Choice Requires="a14">
            <p:graphicFrame>
              <p:nvGraphicFramePr>
                <p:cNvPr id="28" name="Object 8"/>
                <p:cNvGraphicFramePr>
                  <a:graphicFrameLocks noChangeAspect="1"/>
                </p:cNvGraphicFramePr>
                <p:nvPr>
                  <p:extLst>
                    <p:ext uri="{D42A27DB-BD31-4B8C-83A1-F6EECF244321}">
                      <p14:modId xmlns:p14="http://schemas.microsoft.com/office/powerpoint/2010/main" val="446911436"/>
                    </p:ext>
                  </p:extLst>
                </p:nvPr>
              </p:nvGraphicFramePr>
              <p:xfrm>
                <a:off x="5173253" y="5252975"/>
                <a:ext cx="1380228" cy="840321"/>
              </p:xfrm>
              <a:graphic>
                <a:graphicData uri="http://schemas.openxmlformats.org/presentationml/2006/ole">
                  <mc:AlternateContent>
                    <mc:Choice xmlns:v="urn:schemas-microsoft-com:vml" Requires="v">
                      <p:oleObj spid="_x0000_s73830" name="数式" r:id="rId16" imgW="672840" imgH="406080" progId="Equation.3">
                        <p:embed/>
                      </p:oleObj>
                    </mc:Choice>
                    <mc:Fallback>
                      <p:oleObj name="数式" r:id="rId16" imgW="672840" imgH="406080" progId="Equation.3">
                        <p:embed/>
                        <p:pic>
                          <p:nvPicPr>
                            <p:cNvPr id="0" name=""/>
                            <p:cNvPicPr>
                              <a:picLocks noChangeAspect="1" noChangeArrowheads="1"/>
                            </p:cNvPicPr>
                            <p:nvPr/>
                          </p:nvPicPr>
                          <p:blipFill>
                            <a:blip r:embed="rId11">
                              <a:lum bright="100000"/>
                            </a:blip>
                            <a:srcRect/>
                            <a:stretch>
                              <a:fillRect/>
                            </a:stretch>
                          </p:blipFill>
                          <p:spPr bwMode="auto">
                            <a:xfrm>
                              <a:off x="5173253" y="5252975"/>
                              <a:ext cx="1380228" cy="840321"/>
                            </a:xfrm>
                            <a:prstGeom prst="rect">
                              <a:avLst/>
                            </a:prstGeom>
                            <a:noFill/>
                            <a:extLst/>
                          </p:spPr>
                        </p:pic>
                      </p:oleObj>
                    </mc:Fallback>
                  </mc:AlternateContent>
                </a:graphicData>
              </a:graphic>
            </p:graphicFrame>
          </mc:Choice>
          <mc:Fallback xmlns="">
            <p:graphicFrame>
              <p:nvGraphicFramePr>
                <p:cNvPr id="28" name="Object 8"/>
                <p:cNvGraphicFramePr>
                  <a:graphicFrameLocks noChangeAspect="1"/>
                </p:cNvGraphicFramePr>
                <p:nvPr>
                  <p:extLst>
                    <p:ext uri="{D42A27DB-BD31-4B8C-83A1-F6EECF244321}">
                      <p14:modId xmlns:p14="http://schemas.microsoft.com/office/powerpoint/2010/main" val="446911436"/>
                    </p:ext>
                  </p:extLst>
                </p:nvPr>
              </p:nvGraphicFramePr>
              <p:xfrm>
                <a:off x="5173253" y="5252975"/>
                <a:ext cx="1380228" cy="840321"/>
              </p:xfrm>
              <a:graphic>
                <a:graphicData uri="http://schemas.openxmlformats.org/presentationml/2006/ole">
                  <mc:AlternateContent>
                    <mc:Choice xmlns:v="urn:schemas-microsoft-com:vml" Requires="v">
                      <p:oleObj spid="_x0000_s31934" name="数式" r:id="rId18" imgW="672840" imgH="406080" progId="Equation.3">
                        <p:embed/>
                      </p:oleObj>
                    </mc:Choice>
                    <mc:Fallback>
                      <p:oleObj name="数式" r:id="rId18" imgW="672840" imgH="406080" progId="Equation.3">
                        <p:embed/>
                        <p:pic>
                          <p:nvPicPr>
                            <p:cNvPr id="0" name=""/>
                            <p:cNvPicPr>
                              <a:picLocks noChangeAspect="1" noChangeArrowheads="1"/>
                            </p:cNvPicPr>
                            <p:nvPr/>
                          </p:nvPicPr>
                          <p:blipFill>
                            <a:blip r:embed="rId19">
                              <a:lum bright="100000"/>
                            </a:blip>
                            <a:srcRect/>
                            <a:stretch>
                              <a:fillRect/>
                            </a:stretch>
                          </p:blipFill>
                          <p:spPr bwMode="auto">
                            <a:xfrm>
                              <a:off x="5173253" y="5252975"/>
                              <a:ext cx="1380228" cy="840321"/>
                            </a:xfrm>
                            <a:prstGeom prst="rect">
                              <a:avLst/>
                            </a:prstGeom>
                            <a:noFill/>
                            <a:extLst/>
                          </p:spPr>
                        </p:pic>
                      </p:oleObj>
                    </mc:Fallback>
                  </mc:AlternateContent>
                </a:graphicData>
              </a:graphic>
            </p:graphicFrame>
          </mc:Fallback>
        </mc:AlternateContent>
        <p:sp>
          <p:nvSpPr>
            <p:cNvPr id="29" name="Rectangle 13"/>
            <p:cNvSpPr>
              <a:spLocks noChangeArrowheads="1"/>
            </p:cNvSpPr>
            <p:nvPr/>
          </p:nvSpPr>
          <p:spPr bwMode="auto">
            <a:xfrm>
              <a:off x="4459311" y="3012186"/>
              <a:ext cx="3529012" cy="369888"/>
            </a:xfrm>
            <a:prstGeom prst="rect">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dirty="0">
                  <a:solidFill>
                    <a:srgbClr val="FFC000"/>
                  </a:solidFill>
                  <a:latin typeface="HGP創英角ｺﾞｼｯｸUB" pitchFamily="50" charset="-128"/>
                  <a:ea typeface="HGP創英角ｺﾞｼｯｸUB" pitchFamily="50" charset="-128"/>
                </a:rPr>
                <a:t>振動エネルギーの見積もり</a:t>
              </a:r>
            </a:p>
          </p:txBody>
        </p:sp>
        <p:sp>
          <p:nvSpPr>
            <p:cNvPr id="30" name="Rectangle 10"/>
            <p:cNvSpPr>
              <a:spLocks noChangeArrowheads="1"/>
            </p:cNvSpPr>
            <p:nvPr/>
          </p:nvSpPr>
          <p:spPr bwMode="auto">
            <a:xfrm>
              <a:off x="6699408" y="4183541"/>
              <a:ext cx="470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ja-JP" sz="2000" dirty="0" smtClean="0">
                  <a:solidFill>
                    <a:srgbClr val="FFC000"/>
                  </a:solidFill>
                  <a:latin typeface="Arial" pitchFamily="34" charset="0"/>
                  <a:cs typeface="Arial" pitchFamily="34" charset="0"/>
                </a:rPr>
                <a:t>78</a:t>
              </a:r>
              <a:endParaRPr lang="en-US" altLang="ja-JP" sz="2000" baseline="-25000" dirty="0">
                <a:solidFill>
                  <a:srgbClr val="FFC000"/>
                </a:solidFill>
                <a:latin typeface="Arial" pitchFamily="34" charset="0"/>
                <a:cs typeface="Arial" pitchFamily="34" charset="0"/>
              </a:endParaRPr>
            </a:p>
          </p:txBody>
        </p:sp>
        <p:sp>
          <p:nvSpPr>
            <p:cNvPr id="31" name="Rectangle 10"/>
            <p:cNvSpPr>
              <a:spLocks noChangeArrowheads="1"/>
            </p:cNvSpPr>
            <p:nvPr/>
          </p:nvSpPr>
          <p:spPr bwMode="auto">
            <a:xfrm>
              <a:off x="6699408" y="4517879"/>
              <a:ext cx="470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ja-JP" sz="2000" dirty="0" smtClean="0">
                  <a:solidFill>
                    <a:srgbClr val="FFC000"/>
                  </a:solidFill>
                  <a:latin typeface="Arial" pitchFamily="34" charset="0"/>
                  <a:cs typeface="Arial" pitchFamily="34" charset="0"/>
                </a:rPr>
                <a:t>82</a:t>
              </a:r>
              <a:endParaRPr lang="en-US" altLang="ja-JP" sz="2000" baseline="-25000" dirty="0">
                <a:solidFill>
                  <a:srgbClr val="FFC0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7" name="テキスト ボックス 6"/>
                <p:cNvSpPr txBox="1"/>
                <p:nvPr/>
              </p:nvSpPr>
              <p:spPr>
                <a:xfrm>
                  <a:off x="6484267" y="5532987"/>
                  <a:ext cx="40748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i="1" smtClean="0">
                            <a:latin typeface="Cambria Math"/>
                            <a:ea typeface="Cambria Math"/>
                          </a:rPr>
                          <m:t>×</m:t>
                        </m:r>
                      </m:oMath>
                    </m:oMathPara>
                  </a14:m>
                  <a:endParaRPr kumimoji="1" lang="ja-JP" altLang="en-US"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6484267" y="5532987"/>
                  <a:ext cx="407483" cy="369332"/>
                </a:xfrm>
                <a:prstGeom prst="rect">
                  <a:avLst/>
                </a:prstGeom>
                <a:blipFill rotWithShape="1">
                  <a:blip r:embed="rId20"/>
                  <a:stretch>
                    <a:fillRect/>
                  </a:stretch>
                </a:blipFill>
              </p:spPr>
              <p:txBody>
                <a:bodyPr/>
                <a:lstStyle/>
                <a:p>
                  <a:r>
                    <a:rPr lang="ja-JP" altLang="en-US">
                      <a:noFill/>
                    </a:rPr>
                    <a:t> </a:t>
                  </a:r>
                </a:p>
              </p:txBody>
            </p:sp>
          </mc:Fallback>
        </mc:AlternateContent>
        <p:sp>
          <p:nvSpPr>
            <p:cNvPr id="33" name="Rectangle 10"/>
            <p:cNvSpPr>
              <a:spLocks noChangeArrowheads="1"/>
            </p:cNvSpPr>
            <p:nvPr/>
          </p:nvSpPr>
          <p:spPr bwMode="auto">
            <a:xfrm>
              <a:off x="6804204" y="5555039"/>
              <a:ext cx="195919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ja-JP" sz="2000" dirty="0" smtClean="0">
                  <a:solidFill>
                    <a:srgbClr val="FFC000"/>
                  </a:solidFill>
                  <a:latin typeface="Arial" pitchFamily="34" charset="0"/>
                  <a:cs typeface="Arial" pitchFamily="34" charset="0"/>
                </a:rPr>
                <a:t>42meV</a:t>
              </a:r>
              <a:r>
                <a:rPr lang="en-GB" altLang="ja-JP" sz="2000" dirty="0" smtClean="0">
                  <a:latin typeface="Arial" pitchFamily="34" charset="0"/>
                  <a:cs typeface="Arial" pitchFamily="34" charset="0"/>
                </a:rPr>
                <a:t>=</a:t>
              </a:r>
              <a:r>
                <a:rPr lang="en-GB" altLang="ja-JP" sz="2000" dirty="0" smtClean="0">
                  <a:solidFill>
                    <a:srgbClr val="FFFF00"/>
                  </a:solidFill>
                  <a:latin typeface="Arial" pitchFamily="34" charset="0"/>
                  <a:cs typeface="Arial" pitchFamily="34" charset="0"/>
                </a:rPr>
                <a:t>40meV</a:t>
              </a:r>
              <a:endParaRPr lang="en-US" altLang="ja-JP" sz="2000" baseline="-25000" dirty="0">
                <a:solidFill>
                  <a:srgbClr val="FFFF00"/>
                </a:solidFill>
                <a:latin typeface="Arial" pitchFamily="34" charset="0"/>
                <a:cs typeface="Arial" pitchFamily="34" charset="0"/>
              </a:endParaRPr>
            </a:p>
          </p:txBody>
        </p:sp>
      </p:grpSp>
      <p:sp>
        <p:nvSpPr>
          <p:cNvPr id="35" name="Text Box 13"/>
          <p:cNvSpPr txBox="1">
            <a:spLocks noChangeArrowheads="1"/>
          </p:cNvSpPr>
          <p:nvPr/>
        </p:nvSpPr>
        <p:spPr bwMode="auto">
          <a:xfrm>
            <a:off x="4879850" y="6258127"/>
            <a:ext cx="3310523" cy="461665"/>
          </a:xfrm>
          <a:prstGeom prst="rect">
            <a:avLst/>
          </a:prstGeom>
          <a:solidFill>
            <a:schemeClr val="bg2"/>
          </a:solidFill>
          <a:ln w="25400">
            <a:noFill/>
            <a:miter lim="800000"/>
            <a:headEnd/>
            <a:tailEnd/>
          </a:ln>
          <a:extLst/>
        </p:spPr>
        <p:txBody>
          <a:bodyPr wrap="none">
            <a:spAutoFit/>
          </a:bodyPr>
          <a:lstStyle>
            <a:lvl1pPr>
              <a:defRPr kumimoji="1">
                <a:solidFill>
                  <a:schemeClr val="tx1"/>
                </a:solidFill>
                <a:latin typeface="Arial" pitchFamily="34" charset="0"/>
                <a:ea typeface="HGP明朝E" pitchFamily="18" charset="-128"/>
              </a:defRPr>
            </a:lvl1pPr>
            <a:lvl2pPr marL="742950" indent="-285750">
              <a:defRPr kumimoji="1">
                <a:solidFill>
                  <a:schemeClr val="tx1"/>
                </a:solidFill>
                <a:latin typeface="Arial" pitchFamily="34" charset="0"/>
                <a:ea typeface="HGP明朝E" pitchFamily="18" charset="-128"/>
              </a:defRPr>
            </a:lvl2pPr>
            <a:lvl3pPr marL="1143000" indent="-228600">
              <a:defRPr kumimoji="1">
                <a:solidFill>
                  <a:schemeClr val="tx1"/>
                </a:solidFill>
                <a:latin typeface="Arial" pitchFamily="34" charset="0"/>
                <a:ea typeface="HGP明朝E" pitchFamily="18" charset="-128"/>
              </a:defRPr>
            </a:lvl3pPr>
            <a:lvl4pPr marL="1600200" indent="-228600">
              <a:defRPr kumimoji="1">
                <a:solidFill>
                  <a:schemeClr val="tx1"/>
                </a:solidFill>
                <a:latin typeface="Arial" pitchFamily="34" charset="0"/>
                <a:ea typeface="HGP明朝E" pitchFamily="18" charset="-128"/>
              </a:defRPr>
            </a:lvl4pPr>
            <a:lvl5pPr marL="2057400" indent="-228600">
              <a:defRPr kumimoji="1">
                <a:solidFill>
                  <a:schemeClr val="tx1"/>
                </a:solidFill>
                <a:latin typeface="Arial" pitchFamily="34" charset="0"/>
                <a:ea typeface="HGP明朝E" pitchFamily="18" charset="-128"/>
              </a:defRPr>
            </a:lvl5pPr>
            <a:lvl6pPr marL="2514600" indent="-228600" fontAlgn="base">
              <a:spcBef>
                <a:spcPct val="0"/>
              </a:spcBef>
              <a:spcAft>
                <a:spcPct val="0"/>
              </a:spcAft>
              <a:defRPr kumimoji="1">
                <a:solidFill>
                  <a:schemeClr val="tx1"/>
                </a:solidFill>
                <a:latin typeface="Arial" pitchFamily="34" charset="0"/>
                <a:ea typeface="HGP明朝E" pitchFamily="18" charset="-128"/>
              </a:defRPr>
            </a:lvl6pPr>
            <a:lvl7pPr marL="2971800" indent="-228600" fontAlgn="base">
              <a:spcBef>
                <a:spcPct val="0"/>
              </a:spcBef>
              <a:spcAft>
                <a:spcPct val="0"/>
              </a:spcAft>
              <a:defRPr kumimoji="1">
                <a:solidFill>
                  <a:schemeClr val="tx1"/>
                </a:solidFill>
                <a:latin typeface="Arial" pitchFamily="34" charset="0"/>
                <a:ea typeface="HGP明朝E" pitchFamily="18" charset="-128"/>
              </a:defRPr>
            </a:lvl7pPr>
            <a:lvl8pPr marL="3429000" indent="-228600" fontAlgn="base">
              <a:spcBef>
                <a:spcPct val="0"/>
              </a:spcBef>
              <a:spcAft>
                <a:spcPct val="0"/>
              </a:spcAft>
              <a:defRPr kumimoji="1">
                <a:solidFill>
                  <a:schemeClr val="tx1"/>
                </a:solidFill>
                <a:latin typeface="Arial" pitchFamily="34" charset="0"/>
                <a:ea typeface="HGP明朝E" pitchFamily="18" charset="-128"/>
              </a:defRPr>
            </a:lvl8pPr>
            <a:lvl9pPr marL="3886200" indent="-228600" fontAlgn="base">
              <a:spcBef>
                <a:spcPct val="0"/>
              </a:spcBef>
              <a:spcAft>
                <a:spcPct val="0"/>
              </a:spcAft>
              <a:defRPr kumimoji="1">
                <a:solidFill>
                  <a:schemeClr val="tx1"/>
                </a:solidFill>
                <a:latin typeface="Arial" pitchFamily="34" charset="0"/>
                <a:ea typeface="HGP明朝E" pitchFamily="18" charset="-128"/>
              </a:defRPr>
            </a:lvl9pPr>
          </a:lstStyle>
          <a:p>
            <a:pPr algn="ctr"/>
            <a:r>
              <a:rPr lang="ja-JP" altLang="en-US" sz="2400" dirty="0" smtClean="0">
                <a:solidFill>
                  <a:srgbClr val="FFFF00"/>
                </a:solidFill>
                <a:latin typeface="HGP創英角ｺﾞｼｯｸUB" pitchFamily="50" charset="-128"/>
                <a:ea typeface="HGP創英角ｺﾞｼｯｸUB" pitchFamily="50" charset="-128"/>
              </a:rPr>
              <a:t>　ベンゼン分子が架橋</a:t>
            </a:r>
            <a:r>
              <a:rPr lang="ja-JP" altLang="en-US" sz="2400" dirty="0">
                <a:solidFill>
                  <a:srgbClr val="FFC000"/>
                </a:solidFill>
                <a:latin typeface="HGSｺﾞｼｯｸM" pitchFamily="50" charset="-128"/>
                <a:ea typeface="HGSｺﾞｼｯｸM" pitchFamily="50" charset="-128"/>
              </a:rPr>
              <a:t>　</a:t>
            </a:r>
            <a:endParaRPr lang="ja-JP" altLang="en-US" sz="2400" dirty="0">
              <a:solidFill>
                <a:srgbClr val="FFC000"/>
              </a:solidFill>
              <a:latin typeface="HGP明朝E" pitchFamily="18" charset="-128"/>
            </a:endParaRPr>
          </a:p>
        </p:txBody>
      </p:sp>
    </p:spTree>
    <p:extLst>
      <p:ext uri="{BB962C8B-B14F-4D97-AF65-F5344CB8AC3E}">
        <p14:creationId xmlns:p14="http://schemas.microsoft.com/office/powerpoint/2010/main" val="271698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3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hidden"/>
                                      </p:to>
                                    </p:set>
                                  </p:childTnLst>
                                </p:cTn>
                              </p:par>
                              <p:par>
                                <p:cTn id="14" presetID="42" presetClass="path" presetSubtype="0" accel="50000" decel="50000" fill="hold" nodeType="withEffect">
                                  <p:stCondLst>
                                    <p:cond delay="0"/>
                                  </p:stCondLst>
                                  <p:childTnLst>
                                    <p:animMotion origin="layout" path="M -1.38889E-6 -1.80389E-6 L -0.46441 0.00694 " pathEditMode="relative" rAng="0" ptsTypes="AA">
                                      <p:cBhvr>
                                        <p:cTn id="15" dur="1100" fill="hold"/>
                                        <p:tgtEl>
                                          <p:spTgt spid="6"/>
                                        </p:tgtEl>
                                        <p:attrNameLst>
                                          <p:attrName>ppt_x</p:attrName>
                                          <p:attrName>ppt_y</p:attrName>
                                        </p:attrNameLst>
                                      </p:cBhvr>
                                      <p:rCtr x="-23229" y="347"/>
                                    </p:animMotion>
                                  </p:childTnLst>
                                </p:cTn>
                              </p:par>
                            </p:childTnLst>
                          </p:cTn>
                        </p:par>
                        <p:par>
                          <p:cTn id="16" fill="hold">
                            <p:stCondLst>
                              <p:cond delay="1100"/>
                            </p:stCondLst>
                            <p:childTnLst>
                              <p:par>
                                <p:cTn id="17" presetID="16" presetClass="entr" presetSubtype="2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13666" name="Picture 2" descr="fig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0" y="836613"/>
            <a:ext cx="5262563" cy="6021387"/>
          </a:xfrm>
          <a:prstGeom prst="rect">
            <a:avLst/>
          </a:prstGeom>
          <a:noFill/>
          <a:extLst>
            <a:ext uri="{909E8E84-426E-40DD-AFC4-6F175D3DCCD1}">
              <a14:hiddenFill xmlns:a14="http://schemas.microsoft.com/office/drawing/2010/main">
                <a:solidFill>
                  <a:srgbClr val="FFFFFF"/>
                </a:solidFill>
              </a14:hiddenFill>
            </a:ext>
          </a:extLst>
        </p:spPr>
      </p:pic>
      <p:sp>
        <p:nvSpPr>
          <p:cNvPr id="113668" name="Text Box 4"/>
          <p:cNvSpPr txBox="1">
            <a:spLocks noChangeArrowheads="1"/>
          </p:cNvSpPr>
          <p:nvPr/>
        </p:nvSpPr>
        <p:spPr bwMode="auto">
          <a:xfrm>
            <a:off x="5472113" y="3349625"/>
            <a:ext cx="3671887" cy="830997"/>
          </a:xfrm>
          <a:prstGeom prst="rect">
            <a:avLst/>
          </a:prstGeom>
          <a:solidFill>
            <a:schemeClr val="bg1"/>
          </a:solidFill>
          <a:ln>
            <a:noFill/>
          </a:ln>
          <a:effectLst/>
          <a:extLs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ja-JP" altLang="en-US" sz="1600" dirty="0">
                <a:latin typeface="HGS創英角ｺﾞｼｯｸUB" pitchFamily="50" charset="-128"/>
                <a:ea typeface="HGS創英角ｺﾞｼｯｸUB" pitchFamily="50" charset="-128"/>
              </a:rPr>
              <a:t>単分子接合の伝導度：</a:t>
            </a:r>
            <a:r>
              <a:rPr lang="en-US" altLang="ja-JP" sz="1600" dirty="0" smtClean="0">
                <a:latin typeface="HGS創英角ｺﾞｼｯｸUB" pitchFamily="50" charset="-128"/>
                <a:ea typeface="HGS創英角ｺﾞｼｯｸUB" pitchFamily="50" charset="-128"/>
              </a:rPr>
              <a:t>1.5-0.1 </a:t>
            </a:r>
            <a:r>
              <a:rPr lang="en-US" altLang="ja-JP" sz="1600" i="1" dirty="0">
                <a:latin typeface="HGS創英角ｺﾞｼｯｸUB" pitchFamily="50" charset="-128"/>
                <a:ea typeface="HGS創英角ｺﾞｼｯｸUB" pitchFamily="50" charset="-128"/>
              </a:rPr>
              <a:t>G</a:t>
            </a:r>
            <a:r>
              <a:rPr lang="en-US" altLang="ja-JP" sz="1600" i="1" baseline="-25000" dirty="0">
                <a:latin typeface="HGS創英角ｺﾞｼｯｸUB" pitchFamily="50" charset="-128"/>
                <a:ea typeface="HGS創英角ｺﾞｼｯｸUB" pitchFamily="50" charset="-128"/>
              </a:rPr>
              <a:t>0</a:t>
            </a:r>
          </a:p>
          <a:p>
            <a:pPr>
              <a:buFontTx/>
              <a:buChar char="•"/>
            </a:pPr>
            <a:r>
              <a:rPr lang="ja-JP" altLang="en-US" sz="1600" dirty="0" smtClean="0">
                <a:latin typeface="HGS創英角ｺﾞｼｯｸUB" pitchFamily="50" charset="-128"/>
                <a:ea typeface="HGS創英角ｺﾞｼｯｸUB" pitchFamily="50" charset="-128"/>
              </a:rPr>
              <a:t>伝導に関与する</a:t>
            </a:r>
            <a:r>
              <a:rPr lang="ja-JP" altLang="en-GB" sz="1600" dirty="0" smtClean="0">
                <a:latin typeface="HGS創英角ｺﾞｼｯｸUB" pitchFamily="50" charset="-128"/>
                <a:ea typeface="HGS創英角ｺﾞｼｯｸUB" pitchFamily="50" charset="-128"/>
              </a:rPr>
              <a:t>軌道数</a:t>
            </a:r>
            <a:r>
              <a:rPr lang="ja-JP" altLang="en-GB" sz="1600" dirty="0">
                <a:latin typeface="HGS創英角ｺﾞｼｯｸUB" pitchFamily="50" charset="-128"/>
                <a:ea typeface="HGS創英角ｺﾞｼｯｸUB" pitchFamily="50" charset="-128"/>
              </a:rPr>
              <a:t>は伝導度と</a:t>
            </a:r>
            <a:r>
              <a:rPr lang="ja-JP" altLang="en-GB" sz="1600" dirty="0" smtClean="0">
                <a:latin typeface="HGS創英角ｺﾞｼｯｸUB" pitchFamily="50" charset="-128"/>
                <a:ea typeface="HGS創英角ｺﾞｼｯｸUB" pitchFamily="50" charset="-128"/>
              </a:rPr>
              <a:t>共</a:t>
            </a:r>
            <a:r>
              <a:rPr lang="ja-JP" altLang="en-US" sz="1600" dirty="0" smtClean="0">
                <a:latin typeface="HGS創英角ｺﾞｼｯｸUB" pitchFamily="50" charset="-128"/>
                <a:ea typeface="HGS創英角ｺﾞｼｯｸUB" pitchFamily="50" charset="-128"/>
              </a:rPr>
              <a:t>　</a:t>
            </a:r>
            <a:endParaRPr lang="en-US" altLang="ja-JP" sz="1600" dirty="0" smtClean="0">
              <a:latin typeface="HGS創英角ｺﾞｼｯｸUB" pitchFamily="50" charset="-128"/>
              <a:ea typeface="HGS創英角ｺﾞｼｯｸUB" pitchFamily="50" charset="-128"/>
            </a:endParaRPr>
          </a:p>
          <a:p>
            <a:r>
              <a:rPr lang="ja-JP" altLang="en-US" sz="1600" dirty="0" smtClean="0">
                <a:latin typeface="HGS創英角ｺﾞｼｯｸUB" pitchFamily="50" charset="-128"/>
                <a:ea typeface="HGS創英角ｺﾞｼｯｸUB" pitchFamily="50" charset="-128"/>
              </a:rPr>
              <a:t>　　</a:t>
            </a:r>
            <a:r>
              <a:rPr lang="ja-JP" altLang="en-GB" sz="1600" dirty="0" smtClean="0">
                <a:latin typeface="HGS創英角ｺﾞｼｯｸUB" pitchFamily="50" charset="-128"/>
                <a:ea typeface="HGS創英角ｺﾞｼｯｸUB" pitchFamily="50" charset="-128"/>
              </a:rPr>
              <a:t>に</a:t>
            </a:r>
            <a:r>
              <a:rPr lang="ja-JP" altLang="en-US" sz="1600" dirty="0">
                <a:latin typeface="HGS創英角ｺﾞｼｯｸUB" pitchFamily="50" charset="-128"/>
                <a:ea typeface="HGS創英角ｺﾞｼｯｸUB" pitchFamily="50" charset="-128"/>
              </a:rPr>
              <a:t>減少</a:t>
            </a:r>
          </a:p>
        </p:txBody>
      </p:sp>
      <p:sp>
        <p:nvSpPr>
          <p:cNvPr id="113669" name="Text Box 5"/>
          <p:cNvSpPr txBox="1">
            <a:spLocks noChangeArrowheads="1"/>
          </p:cNvSpPr>
          <p:nvPr/>
        </p:nvSpPr>
        <p:spPr bwMode="auto">
          <a:xfrm>
            <a:off x="5292725" y="1916113"/>
            <a:ext cx="23764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1600" i="1" dirty="0" err="1">
                <a:solidFill>
                  <a:schemeClr val="bg2"/>
                </a:solidFill>
                <a:latin typeface="+mn-ea"/>
                <a:ea typeface="+mn-ea"/>
              </a:rPr>
              <a:t>G</a:t>
            </a:r>
            <a:r>
              <a:rPr lang="en-US" altLang="ja-JP" sz="1600" dirty="0" err="1">
                <a:solidFill>
                  <a:schemeClr val="bg2"/>
                </a:solidFill>
                <a:latin typeface="+mn-ea"/>
                <a:ea typeface="+mn-ea"/>
              </a:rPr>
              <a:t>i</a:t>
            </a:r>
            <a:r>
              <a:rPr lang="en-US" altLang="ja-JP" sz="1600" dirty="0">
                <a:solidFill>
                  <a:schemeClr val="bg2"/>
                </a:solidFill>
                <a:latin typeface="+mn-ea"/>
                <a:ea typeface="+mn-ea"/>
              </a:rPr>
              <a:t>: </a:t>
            </a:r>
            <a:r>
              <a:rPr lang="ja-JP" altLang="en-US" sz="1600" dirty="0">
                <a:solidFill>
                  <a:schemeClr val="bg2"/>
                </a:solidFill>
                <a:latin typeface="HGS創英角ｺﾞｼｯｸUB" pitchFamily="50" charset="-128"/>
                <a:ea typeface="HGS創英角ｺﾞｼｯｸUB" pitchFamily="50" charset="-128"/>
              </a:rPr>
              <a:t>軌道ごとの伝導度</a:t>
            </a:r>
          </a:p>
        </p:txBody>
      </p:sp>
      <p:sp>
        <p:nvSpPr>
          <p:cNvPr id="113695" name="Text Box 31"/>
          <p:cNvSpPr txBox="1">
            <a:spLocks noChangeArrowheads="1"/>
          </p:cNvSpPr>
          <p:nvPr/>
        </p:nvSpPr>
        <p:spPr bwMode="auto">
          <a:xfrm>
            <a:off x="5292724" y="4203700"/>
            <a:ext cx="3959795" cy="4001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2000" dirty="0">
                <a:solidFill>
                  <a:schemeClr val="bg2"/>
                </a:solidFill>
                <a:latin typeface="HGS創英角ｺﾞｼｯｸUB" pitchFamily="50" charset="-128"/>
                <a:ea typeface="HGS創英角ｺﾞｼｯｸUB" pitchFamily="50" charset="-128"/>
              </a:rPr>
              <a:t>実験</a:t>
            </a:r>
            <a:r>
              <a:rPr lang="ja-JP" altLang="en-US" sz="2000" dirty="0" smtClean="0">
                <a:solidFill>
                  <a:schemeClr val="bg2"/>
                </a:solidFill>
                <a:latin typeface="HGS創英角ｺﾞｼｯｸUB" pitchFamily="50" charset="-128"/>
                <a:ea typeface="HGS創英角ｺﾞｼｯｸUB" pitchFamily="50" charset="-128"/>
              </a:rPr>
              <a:t>結果　（ノイズ・伝導度）</a:t>
            </a:r>
            <a:endParaRPr lang="ja-JP" altLang="en-US" sz="2000" dirty="0">
              <a:solidFill>
                <a:schemeClr val="bg2"/>
              </a:solidFill>
              <a:latin typeface="HGS創英角ｺﾞｼｯｸUB" pitchFamily="50" charset="-128"/>
              <a:ea typeface="HGS創英角ｺﾞｼｯｸUB" pitchFamily="50" charset="-128"/>
            </a:endParaRPr>
          </a:p>
        </p:txBody>
      </p:sp>
      <p:sp>
        <p:nvSpPr>
          <p:cNvPr id="113699" name="Text Box 35"/>
          <p:cNvSpPr txBox="1">
            <a:spLocks noChangeArrowheads="1"/>
          </p:cNvSpPr>
          <p:nvPr/>
        </p:nvSpPr>
        <p:spPr bwMode="auto">
          <a:xfrm>
            <a:off x="5366532" y="6325640"/>
            <a:ext cx="36718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2400" u="sng" dirty="0">
                <a:solidFill>
                  <a:schemeClr val="bg2"/>
                </a:solidFill>
                <a:latin typeface="HGS創英角ｺﾞｼｯｸUB" pitchFamily="50" charset="-128"/>
                <a:ea typeface="HGS創英角ｺﾞｼｯｸUB" pitchFamily="50" charset="-128"/>
              </a:rPr>
              <a:t>実験結果を矛盾無く</a:t>
            </a:r>
            <a:r>
              <a:rPr lang="ja-JP" altLang="en-US" sz="2400" u="sng" dirty="0" smtClean="0">
                <a:solidFill>
                  <a:schemeClr val="bg2"/>
                </a:solidFill>
                <a:latin typeface="HGS創英角ｺﾞｼｯｸUB" pitchFamily="50" charset="-128"/>
                <a:ea typeface="HGS創英角ｺﾞｼｯｸUB" pitchFamily="50" charset="-128"/>
              </a:rPr>
              <a:t>説明</a:t>
            </a:r>
            <a:endParaRPr lang="ja-JP" altLang="en-US" sz="2400" u="sng" dirty="0">
              <a:solidFill>
                <a:schemeClr val="bg2"/>
              </a:solidFill>
              <a:latin typeface="HGS創英角ｺﾞｼｯｸUB" pitchFamily="50" charset="-128"/>
              <a:ea typeface="HGS創英角ｺﾞｼｯｸUB" pitchFamily="50" charset="-128"/>
            </a:endParaRPr>
          </a:p>
        </p:txBody>
      </p:sp>
      <p:sp>
        <p:nvSpPr>
          <p:cNvPr id="113700" name="Text Box 36"/>
          <p:cNvSpPr txBox="1">
            <a:spLocks noChangeArrowheads="1"/>
          </p:cNvSpPr>
          <p:nvPr/>
        </p:nvSpPr>
        <p:spPr bwMode="auto">
          <a:xfrm>
            <a:off x="5940425" y="2486025"/>
            <a:ext cx="2376488" cy="40011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ja-JP" altLang="en-US" sz="2000" b="1" dirty="0">
                <a:solidFill>
                  <a:schemeClr val="bg2"/>
                </a:solidFill>
                <a:latin typeface="HGS創英角ｺﾞｼｯｸUB" pitchFamily="50" charset="-128"/>
                <a:ea typeface="HGS創英角ｺﾞｼｯｸUB" pitchFamily="50" charset="-128"/>
              </a:rPr>
              <a:t>伝導特性</a:t>
            </a:r>
          </a:p>
        </p:txBody>
      </p:sp>
      <p:sp>
        <p:nvSpPr>
          <p:cNvPr id="113701" name="Rectangle 37"/>
          <p:cNvSpPr>
            <a:spLocks noChangeArrowheads="1"/>
          </p:cNvSpPr>
          <p:nvPr/>
        </p:nvSpPr>
        <p:spPr bwMode="auto">
          <a:xfrm>
            <a:off x="107950" y="1916113"/>
            <a:ext cx="5184775" cy="2160587"/>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3702" name="Text Box 38"/>
          <p:cNvSpPr txBox="1">
            <a:spLocks noChangeArrowheads="1"/>
          </p:cNvSpPr>
          <p:nvPr/>
        </p:nvSpPr>
        <p:spPr bwMode="auto">
          <a:xfrm>
            <a:off x="5435600" y="2989263"/>
            <a:ext cx="2376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2000" dirty="0">
                <a:solidFill>
                  <a:schemeClr val="bg2"/>
                </a:solidFill>
                <a:latin typeface="HGS創英角ｺﾞｼｯｸUB" pitchFamily="50" charset="-128"/>
                <a:ea typeface="HGS創英角ｺﾞｼｯｸUB" pitchFamily="50" charset="-128"/>
              </a:rPr>
              <a:t>計算結果</a:t>
            </a:r>
          </a:p>
        </p:txBody>
      </p:sp>
      <p:sp>
        <p:nvSpPr>
          <p:cNvPr id="14" name="Line 54"/>
          <p:cNvSpPr>
            <a:spLocks noChangeShapeType="1"/>
          </p:cNvSpPr>
          <p:nvPr/>
        </p:nvSpPr>
        <p:spPr bwMode="auto">
          <a:xfrm>
            <a:off x="564211" y="711860"/>
            <a:ext cx="7942263" cy="0"/>
          </a:xfrm>
          <a:prstGeom prst="line">
            <a:avLst/>
          </a:prstGeom>
          <a:noFill/>
          <a:ln w="28575">
            <a:solidFill>
              <a:srgbClr val="476D1D"/>
            </a:solidFill>
            <a:round/>
            <a:headEnd/>
            <a:tailEnd/>
          </a:ln>
        </p:spPr>
        <p:txBody>
          <a:bodyPr/>
          <a:lstStyle/>
          <a:p>
            <a:endParaRPr lang="ja-JP" altLang="en-US" dirty="0">
              <a:latin typeface="HGP創英角ｺﾞｼｯｸUB" pitchFamily="50" charset="-128"/>
              <a:ea typeface="HGP創英角ｺﾞｼｯｸUB" pitchFamily="50" charset="-128"/>
            </a:endParaRPr>
          </a:p>
        </p:txBody>
      </p:sp>
      <p:sp>
        <p:nvSpPr>
          <p:cNvPr id="15" name="Line 54"/>
          <p:cNvSpPr>
            <a:spLocks noChangeShapeType="1"/>
          </p:cNvSpPr>
          <p:nvPr/>
        </p:nvSpPr>
        <p:spPr bwMode="auto">
          <a:xfrm>
            <a:off x="564211" y="608673"/>
            <a:ext cx="7942263" cy="0"/>
          </a:xfrm>
          <a:prstGeom prst="line">
            <a:avLst/>
          </a:prstGeom>
          <a:noFill/>
          <a:ln w="28575">
            <a:solidFill>
              <a:srgbClr val="476D1D"/>
            </a:solidFill>
            <a:round/>
            <a:headEnd/>
            <a:tailEnd/>
          </a:ln>
        </p:spPr>
        <p:txBody>
          <a:bodyPr/>
          <a:lstStyle/>
          <a:p>
            <a:endParaRPr lang="ja-JP" altLang="en-US" dirty="0">
              <a:latin typeface="HGP創英角ｺﾞｼｯｸUB" pitchFamily="50" charset="-128"/>
              <a:ea typeface="HGP創英角ｺﾞｼｯｸUB" pitchFamily="50" charset="-128"/>
            </a:endParaRPr>
          </a:p>
        </p:txBody>
      </p:sp>
      <p:sp>
        <p:nvSpPr>
          <p:cNvPr id="16" name="テキスト ボックス 308"/>
          <p:cNvSpPr txBox="1">
            <a:spLocks noChangeArrowheads="1"/>
          </p:cNvSpPr>
          <p:nvPr/>
        </p:nvSpPr>
        <p:spPr bwMode="auto">
          <a:xfrm>
            <a:off x="3409525" y="44624"/>
            <a:ext cx="2249335" cy="523220"/>
          </a:xfrm>
          <a:prstGeom prst="rect">
            <a:avLst/>
          </a:prstGeom>
          <a:noFill/>
          <a:ln w="9525">
            <a:noFill/>
            <a:miter lim="800000"/>
            <a:headEnd/>
            <a:tailEnd/>
          </a:ln>
        </p:spPr>
        <p:txBody>
          <a:bodyPr wrap="none">
            <a:spAutoFit/>
          </a:bodyPr>
          <a:lstStyle/>
          <a:p>
            <a:pPr algn="ctr"/>
            <a:r>
              <a:rPr lang="ja-JP" altLang="en-US" sz="2800" dirty="0" smtClean="0">
                <a:solidFill>
                  <a:schemeClr val="bg2"/>
                </a:solidFill>
                <a:latin typeface="HGP創英角ｺﾞｼｯｸUB" pitchFamily="50" charset="-128"/>
                <a:ea typeface="HGP創英角ｺﾞｼｯｸUB" pitchFamily="50" charset="-128"/>
              </a:rPr>
              <a:t>第１原理計算</a:t>
            </a:r>
            <a:endParaRPr lang="ja-JP" altLang="en-US" sz="2800" dirty="0">
              <a:solidFill>
                <a:schemeClr val="bg2"/>
              </a:solidFill>
              <a:latin typeface="HGP創英角ｺﾞｼｯｸUB" pitchFamily="50" charset="-128"/>
              <a:ea typeface="HGP創英角ｺﾞｼｯｸUB" pitchFamily="50" charset="-128"/>
            </a:endParaRPr>
          </a:p>
        </p:txBody>
      </p:sp>
      <p:graphicFrame>
        <p:nvGraphicFramePr>
          <p:cNvPr id="17" name="Group 5"/>
          <p:cNvGraphicFramePr>
            <a:graphicFrameLocks noGrp="1"/>
          </p:cNvGraphicFramePr>
          <p:nvPr>
            <p:extLst>
              <p:ext uri="{D42A27DB-BD31-4B8C-83A1-F6EECF244321}">
                <p14:modId xmlns:p14="http://schemas.microsoft.com/office/powerpoint/2010/main" val="738401681"/>
              </p:ext>
            </p:extLst>
          </p:nvPr>
        </p:nvGraphicFramePr>
        <p:xfrm>
          <a:off x="5397227" y="4625110"/>
          <a:ext cx="3369380" cy="1534851"/>
        </p:xfrm>
        <a:graphic>
          <a:graphicData uri="http://schemas.openxmlformats.org/drawingml/2006/table">
            <a:tbl>
              <a:tblPr/>
              <a:tblGrid>
                <a:gridCol w="1240671"/>
                <a:gridCol w="2128709"/>
              </a:tblGrid>
              <a:tr h="5289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bg2"/>
                          </a:solidFill>
                          <a:effectLst/>
                          <a:latin typeface="HGSｺﾞｼｯｸM" pitchFamily="50" charset="-128"/>
                          <a:ea typeface="HGSｺﾞｼｯｸM" pitchFamily="50" charset="-128"/>
                        </a:rPr>
                        <a:t>伝導度 </a:t>
                      </a:r>
                      <a:r>
                        <a:rPr kumimoji="1" lang="en-US" altLang="ja-JP" sz="1600" b="0" i="0" u="none" strike="noStrike" cap="none" normalizeH="0" baseline="0" dirty="0" smtClean="0">
                          <a:ln>
                            <a:noFill/>
                          </a:ln>
                          <a:solidFill>
                            <a:schemeClr val="bg2"/>
                          </a:solidFill>
                          <a:effectLst/>
                          <a:latin typeface="HGSｺﾞｼｯｸM" pitchFamily="50" charset="-128"/>
                          <a:ea typeface="HGSｺﾞｼｯｸM" pitchFamily="50" charset="-128"/>
                        </a:rPr>
                        <a:t>(G</a:t>
                      </a:r>
                      <a:r>
                        <a:rPr kumimoji="1" lang="en-US" altLang="ja-JP" sz="1600" b="0" i="0" u="none" strike="noStrike" cap="none" normalizeH="0" baseline="-25000" dirty="0" smtClean="0">
                          <a:ln>
                            <a:noFill/>
                          </a:ln>
                          <a:solidFill>
                            <a:schemeClr val="bg2"/>
                          </a:solidFill>
                          <a:effectLst/>
                          <a:latin typeface="HGSｺﾞｼｯｸM" pitchFamily="50" charset="-128"/>
                          <a:ea typeface="HGSｺﾞｼｯｸM" pitchFamily="50" charset="-128"/>
                        </a:rPr>
                        <a:t>0</a:t>
                      </a:r>
                      <a:r>
                        <a:rPr kumimoji="1" lang="en-US" altLang="ja-JP" sz="1600" b="0" i="0" u="none" strike="noStrike" cap="none" normalizeH="0" baseline="0" dirty="0" smtClean="0">
                          <a:ln>
                            <a:noFill/>
                          </a:ln>
                          <a:solidFill>
                            <a:schemeClr val="bg2"/>
                          </a:solidFill>
                          <a:effectLst/>
                          <a:latin typeface="HGSｺﾞｼｯｸM" pitchFamily="50" charset="-128"/>
                          <a:ea typeface="HGSｺﾞｼｯｸM" pitchFamily="50" charset="-128"/>
                        </a:rPr>
                        <a:t>)</a:t>
                      </a:r>
                    </a:p>
                  </a:txBody>
                  <a:tcPr marT="45734" marB="45734"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bg2"/>
                          </a:solidFill>
                          <a:effectLst/>
                          <a:latin typeface="HGSｺﾞｼｯｸM" pitchFamily="50" charset="-128"/>
                          <a:ea typeface="HGSｺﾞｼｯｸM" pitchFamily="50" charset="-128"/>
                        </a:rPr>
                        <a:t>軌道ごとの伝導 </a:t>
                      </a:r>
                      <a:r>
                        <a:rPr kumimoji="1" lang="en-US" altLang="ja-JP" sz="1600" b="0" i="0" u="none" strike="noStrike" cap="none" normalizeH="0" baseline="0" dirty="0" smtClean="0">
                          <a:ln>
                            <a:noFill/>
                          </a:ln>
                          <a:solidFill>
                            <a:schemeClr val="bg2"/>
                          </a:solidFill>
                          <a:effectLst/>
                          <a:latin typeface="HGSｺﾞｼｯｸM" pitchFamily="50" charset="-128"/>
                          <a:ea typeface="HGSｺﾞｼｯｸM" pitchFamily="50" charset="-128"/>
                        </a:rPr>
                        <a:t>(G</a:t>
                      </a:r>
                      <a:r>
                        <a:rPr kumimoji="1" lang="en-US" altLang="ja-JP" sz="1600" b="0" i="0" u="none" strike="noStrike" cap="none" normalizeH="0" baseline="-25000" dirty="0" smtClean="0">
                          <a:ln>
                            <a:noFill/>
                          </a:ln>
                          <a:solidFill>
                            <a:schemeClr val="bg2"/>
                          </a:solidFill>
                          <a:effectLst/>
                          <a:latin typeface="HGSｺﾞｼｯｸM" pitchFamily="50" charset="-128"/>
                          <a:ea typeface="HGSｺﾞｼｯｸM" pitchFamily="50" charset="-128"/>
                        </a:rPr>
                        <a:t>0</a:t>
                      </a:r>
                      <a:r>
                        <a:rPr kumimoji="1" lang="en-US" altLang="ja-JP" sz="1600" b="0" i="0" u="none" strike="noStrike" cap="none" normalizeH="0" baseline="0" dirty="0" smtClean="0">
                          <a:ln>
                            <a:noFill/>
                          </a:ln>
                          <a:solidFill>
                            <a:schemeClr val="bg2"/>
                          </a:solidFill>
                          <a:effectLst/>
                          <a:latin typeface="HGSｺﾞｼｯｸM" pitchFamily="50" charset="-128"/>
                          <a:ea typeface="HGSｺﾞｼｯｸM" pitchFamily="50" charset="-128"/>
                        </a:rPr>
                        <a:t>)</a:t>
                      </a:r>
                    </a:p>
                  </a:txBody>
                  <a:tcPr marT="45734" marB="45734"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098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bg2"/>
                          </a:solidFill>
                          <a:effectLst/>
                          <a:latin typeface="Arial" charset="0"/>
                          <a:ea typeface="ＭＳ Ｐゴシック" pitchFamily="50" charset="-128"/>
                        </a:rPr>
                        <a:t>1.08</a:t>
                      </a:r>
                    </a:p>
                  </a:txBody>
                  <a:tcPr marT="45734" marB="45734"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bg2"/>
                          </a:solidFill>
                          <a:effectLst/>
                          <a:latin typeface="Arial" charset="0"/>
                          <a:ea typeface="ＭＳ Ｐゴシック" pitchFamily="50" charset="-128"/>
                        </a:rPr>
                        <a:t>0.68, 0.40</a:t>
                      </a:r>
                    </a:p>
                  </a:txBody>
                  <a:tcPr marT="45734" marB="45734"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345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bg2"/>
                          </a:solidFill>
                          <a:effectLst/>
                          <a:latin typeface="Arial" charset="0"/>
                          <a:ea typeface="ＭＳ Ｐゴシック" pitchFamily="50" charset="-128"/>
                        </a:rPr>
                        <a:t>0.71</a:t>
                      </a:r>
                    </a:p>
                  </a:txBody>
                  <a:tcPr marT="45734" marB="45734"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bg2"/>
                          </a:solidFill>
                          <a:effectLst/>
                          <a:latin typeface="Arial" charset="0"/>
                          <a:ea typeface="ＭＳ Ｐゴシック" pitchFamily="50" charset="-128"/>
                        </a:rPr>
                        <a:t>0.36, 0.25,0.10</a:t>
                      </a:r>
                    </a:p>
                  </a:txBody>
                  <a:tcPr marT="45734" marB="45734"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287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bg2"/>
                          </a:solidFill>
                          <a:effectLst/>
                          <a:latin typeface="Arial" charset="0"/>
                          <a:ea typeface="ＭＳ Ｐゴシック" pitchFamily="50" charset="-128"/>
                        </a:rPr>
                        <a:t>0.20</a:t>
                      </a:r>
                    </a:p>
                  </a:txBody>
                  <a:tcPr marT="45734" marB="45734"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bg2"/>
                          </a:solidFill>
                          <a:effectLst/>
                          <a:latin typeface="Arial" charset="0"/>
                          <a:ea typeface="ＭＳ Ｐゴシック" pitchFamily="50" charset="-128"/>
                        </a:rPr>
                        <a:t>0.20</a:t>
                      </a:r>
                    </a:p>
                  </a:txBody>
                  <a:tcPr marT="45734" marB="45734"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bl>
          </a:graphicData>
        </a:graphic>
      </p:graphicFrame>
      <p:sp>
        <p:nvSpPr>
          <p:cNvPr id="2" name="正方形/長方形 1"/>
          <p:cNvSpPr/>
          <p:nvPr/>
        </p:nvSpPr>
        <p:spPr>
          <a:xfrm>
            <a:off x="5941097" y="836613"/>
            <a:ext cx="3097323" cy="369332"/>
          </a:xfrm>
          <a:prstGeom prst="rect">
            <a:avLst/>
          </a:prstGeom>
        </p:spPr>
        <p:txBody>
          <a:bodyPr wrap="none">
            <a:spAutoFit/>
          </a:bodyPr>
          <a:lstStyle/>
          <a:p>
            <a:r>
              <a:rPr lang="en-US" altLang="ja-JP" i="1" dirty="0">
                <a:solidFill>
                  <a:schemeClr val="bg2"/>
                </a:solidFill>
                <a:latin typeface="Arial" pitchFamily="34" charset="0"/>
                <a:cs typeface="Arial" pitchFamily="34" charset="0"/>
              </a:rPr>
              <a:t>G</a:t>
            </a:r>
            <a:r>
              <a:rPr lang="en-US" altLang="ja-JP" i="1" baseline="-30000" dirty="0">
                <a:solidFill>
                  <a:schemeClr val="bg2"/>
                </a:solidFill>
                <a:latin typeface="Arial" pitchFamily="34" charset="0"/>
                <a:cs typeface="Arial" pitchFamily="34" charset="0"/>
              </a:rPr>
              <a:t>0</a:t>
            </a:r>
            <a:r>
              <a:rPr lang="en-US" altLang="ja-JP" i="1" dirty="0">
                <a:solidFill>
                  <a:schemeClr val="bg2"/>
                </a:solidFill>
                <a:latin typeface="Arial" pitchFamily="34" charset="0"/>
                <a:cs typeface="Arial" pitchFamily="34" charset="0"/>
              </a:rPr>
              <a:t> </a:t>
            </a:r>
            <a:r>
              <a:rPr lang="en-US" altLang="ja-JP" dirty="0">
                <a:solidFill>
                  <a:schemeClr val="bg2"/>
                </a:solidFill>
                <a:latin typeface="HGP明朝E" pitchFamily="18" charset="-128"/>
              </a:rPr>
              <a:t>:</a:t>
            </a:r>
            <a:r>
              <a:rPr lang="ja-JP" altLang="en-US" dirty="0">
                <a:solidFill>
                  <a:schemeClr val="bg2"/>
                </a:solidFill>
                <a:latin typeface="HGP創英角ｺﾞｼｯｸUB" pitchFamily="50" charset="-128"/>
                <a:ea typeface="HGP創英角ｺﾞｼｯｸUB" pitchFamily="50" charset="-128"/>
              </a:rPr>
              <a:t>量子化単位値</a:t>
            </a:r>
            <a:r>
              <a:rPr lang="en-US" altLang="ja-JP" dirty="0">
                <a:solidFill>
                  <a:schemeClr val="bg2"/>
                </a:solidFill>
                <a:latin typeface="HGP明朝E" pitchFamily="18" charset="-128"/>
              </a:rPr>
              <a:t>(</a:t>
            </a:r>
            <a:r>
              <a:rPr lang="en-US" altLang="ja-JP" dirty="0">
                <a:solidFill>
                  <a:schemeClr val="bg2"/>
                </a:solidFill>
                <a:latin typeface="Arial" pitchFamily="34" charset="0"/>
                <a:cs typeface="Arial" pitchFamily="34" charset="0"/>
              </a:rPr>
              <a:t>12.9 kΩ</a:t>
            </a:r>
            <a:r>
              <a:rPr lang="en-US" altLang="ja-JP" baseline="30000" dirty="0">
                <a:solidFill>
                  <a:schemeClr val="bg2"/>
                </a:solidFill>
                <a:latin typeface="Arial" pitchFamily="34" charset="0"/>
                <a:cs typeface="Arial" pitchFamily="34" charset="0"/>
              </a:rPr>
              <a:t>-1</a:t>
            </a:r>
            <a:r>
              <a:rPr lang="en-US" altLang="ja-JP" dirty="0">
                <a:solidFill>
                  <a:schemeClr val="bg2"/>
                </a:solidFill>
                <a:latin typeface="Arial" pitchFamily="34" charset="0"/>
                <a:cs typeface="Arial" pitchFamily="34" charset="0"/>
              </a:rPr>
              <a:t> </a:t>
            </a:r>
            <a:r>
              <a:rPr lang="en-US" altLang="ja-JP" dirty="0">
                <a:solidFill>
                  <a:schemeClr val="bg2"/>
                </a:solidFill>
                <a:latin typeface="HGP明朝E" pitchFamily="18" charset="-128"/>
              </a:rPr>
              <a:t>)</a:t>
            </a:r>
          </a:p>
        </p:txBody>
      </p:sp>
    </p:spTree>
    <p:extLst>
      <p:ext uri="{BB962C8B-B14F-4D97-AF65-F5344CB8AC3E}">
        <p14:creationId xmlns:p14="http://schemas.microsoft.com/office/powerpoint/2010/main" val="148526772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3701"/>
                                        </p:tgtEl>
                                        <p:attrNameLst>
                                          <p:attrName>style.visibility</p:attrName>
                                        </p:attrNameLst>
                                      </p:cBhvr>
                                      <p:to>
                                        <p:strVal val="visible"/>
                                      </p:to>
                                    </p:set>
                                    <p:animEffect transition="in" filter="blinds(horizontal)">
                                      <p:cBhvr>
                                        <p:cTn id="7" dur="500"/>
                                        <p:tgtEl>
                                          <p:spTgt spid="113701"/>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13700"/>
                                        </p:tgtEl>
                                        <p:attrNameLst>
                                          <p:attrName>style.visibility</p:attrName>
                                        </p:attrNameLst>
                                      </p:cBhvr>
                                      <p:to>
                                        <p:strVal val="visible"/>
                                      </p:to>
                                    </p:set>
                                    <p:animEffect transition="in" filter="strips(downRight)">
                                      <p:cBhvr>
                                        <p:cTn id="11" dur="500"/>
                                        <p:tgtEl>
                                          <p:spTgt spid="113700"/>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13702"/>
                                        </p:tgtEl>
                                        <p:attrNameLst>
                                          <p:attrName>style.visibility</p:attrName>
                                        </p:attrNameLst>
                                      </p:cBhvr>
                                      <p:to>
                                        <p:strVal val="visible"/>
                                      </p:to>
                                    </p:set>
                                    <p:animEffect transition="in" filter="strips(downRight)">
                                      <p:cBhvr>
                                        <p:cTn id="15" dur="500"/>
                                        <p:tgtEl>
                                          <p:spTgt spid="113702"/>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113668"/>
                                        </p:tgtEl>
                                        <p:attrNameLst>
                                          <p:attrName>style.visibility</p:attrName>
                                        </p:attrNameLst>
                                      </p:cBhvr>
                                      <p:to>
                                        <p:strVal val="visible"/>
                                      </p:to>
                                    </p:set>
                                    <p:animEffect transition="in" filter="strips(downRight)">
                                      <p:cBhvr>
                                        <p:cTn id="19" dur="500"/>
                                        <p:tgtEl>
                                          <p:spTgt spid="11366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113695"/>
                                        </p:tgtEl>
                                        <p:attrNameLst>
                                          <p:attrName>style.visibility</p:attrName>
                                        </p:attrNameLst>
                                      </p:cBhvr>
                                      <p:to>
                                        <p:strVal val="visible"/>
                                      </p:to>
                                    </p:set>
                                    <p:animEffect transition="in" filter="strips(downRight)">
                                      <p:cBhvr>
                                        <p:cTn id="24" dur="500"/>
                                        <p:tgtEl>
                                          <p:spTgt spid="113695"/>
                                        </p:tgtEl>
                                      </p:cBhvr>
                                    </p:animEffect>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nodeType="afterGroup">
                            <p:stCondLst>
                              <p:cond delay="500"/>
                            </p:stCondLst>
                            <p:childTnLst>
                              <p:par>
                                <p:cTn id="29" presetID="18" presetClass="entr" presetSubtype="6" fill="hold" grpId="0" nodeType="afterEffect">
                                  <p:stCondLst>
                                    <p:cond delay="0"/>
                                  </p:stCondLst>
                                  <p:childTnLst>
                                    <p:set>
                                      <p:cBhvr>
                                        <p:cTn id="30" dur="1" fill="hold">
                                          <p:stCondLst>
                                            <p:cond delay="0"/>
                                          </p:stCondLst>
                                        </p:cTn>
                                        <p:tgtEl>
                                          <p:spTgt spid="113699"/>
                                        </p:tgtEl>
                                        <p:attrNameLst>
                                          <p:attrName>style.visibility</p:attrName>
                                        </p:attrNameLst>
                                      </p:cBhvr>
                                      <p:to>
                                        <p:strVal val="visible"/>
                                      </p:to>
                                    </p:set>
                                    <p:animEffect transition="in" filter="strips(downRight)">
                                      <p:cBhvr>
                                        <p:cTn id="31" dur="500"/>
                                        <p:tgtEl>
                                          <p:spTgt spid="113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animBg="1"/>
      <p:bldP spid="113695" grpId="0"/>
      <p:bldP spid="113699" grpId="0"/>
      <p:bldP spid="113700" grpId="0" animBg="1"/>
      <p:bldP spid="113701" grpId="0" animBg="1"/>
      <p:bldP spid="11370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77155" name="Picture 3" descr="fig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0" y="836613"/>
            <a:ext cx="5262563" cy="6021387"/>
          </a:xfrm>
          <a:prstGeom prst="rect">
            <a:avLst/>
          </a:prstGeom>
          <a:noFill/>
          <a:extLst>
            <a:ext uri="{909E8E84-426E-40DD-AFC4-6F175D3DCCD1}">
              <a14:hiddenFill xmlns:a14="http://schemas.microsoft.com/office/drawing/2010/main">
                <a:solidFill>
                  <a:srgbClr val="FFFFFF"/>
                </a:solidFill>
              </a14:hiddenFill>
            </a:ext>
          </a:extLst>
        </p:spPr>
      </p:pic>
      <p:pic>
        <p:nvPicPr>
          <p:cNvPr id="177178"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116502" y="3478829"/>
            <a:ext cx="3940127" cy="34084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7179" name="Line 27"/>
          <p:cNvSpPr>
            <a:spLocks noChangeShapeType="1"/>
          </p:cNvSpPr>
          <p:nvPr/>
        </p:nvSpPr>
        <p:spPr bwMode="auto">
          <a:xfrm flipV="1">
            <a:off x="3276600" y="3429000"/>
            <a:ext cx="2447925" cy="19446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7180" name="Line 28"/>
          <p:cNvSpPr>
            <a:spLocks noChangeShapeType="1"/>
          </p:cNvSpPr>
          <p:nvPr/>
        </p:nvSpPr>
        <p:spPr bwMode="auto">
          <a:xfrm flipV="1">
            <a:off x="3779838" y="5300663"/>
            <a:ext cx="2232025" cy="5048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7181" name="Text Box 29"/>
          <p:cNvSpPr txBox="1">
            <a:spLocks noChangeArrowheads="1"/>
          </p:cNvSpPr>
          <p:nvPr/>
        </p:nvSpPr>
        <p:spPr bwMode="auto">
          <a:xfrm>
            <a:off x="5940425" y="908050"/>
            <a:ext cx="2376488" cy="400110"/>
          </a:xfrm>
          <a:prstGeom prst="rect">
            <a:avLst/>
          </a:prstGeom>
          <a:noFill/>
          <a:ln w="38100">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ja-JP" altLang="en-US" sz="2000" b="1" dirty="0">
                <a:solidFill>
                  <a:schemeClr val="bg2"/>
                </a:solidFill>
                <a:latin typeface="HGS創英角ｺﾞｼｯｸUB" pitchFamily="50" charset="-128"/>
                <a:ea typeface="HGS創英角ｺﾞｼｯｸUB" pitchFamily="50" charset="-128"/>
              </a:rPr>
              <a:t>振動</a:t>
            </a:r>
            <a:r>
              <a:rPr lang="ja-JP" altLang="en-US" sz="2000" b="1" dirty="0">
                <a:latin typeface="Times New Roman" pitchFamily="18" charset="0"/>
              </a:rPr>
              <a:t>特性</a:t>
            </a:r>
          </a:p>
        </p:txBody>
      </p:sp>
      <p:sp>
        <p:nvSpPr>
          <p:cNvPr id="177182" name="Rectangle 30"/>
          <p:cNvSpPr>
            <a:spLocks noChangeArrowheads="1"/>
          </p:cNvSpPr>
          <p:nvPr/>
        </p:nvSpPr>
        <p:spPr bwMode="auto">
          <a:xfrm>
            <a:off x="107950" y="4005263"/>
            <a:ext cx="5184775" cy="2852737"/>
          </a:xfrm>
          <a:prstGeom prst="rect">
            <a:avLst/>
          </a:prstGeom>
          <a:noFill/>
          <a:ln w="38100">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7184" name="Text Box 32"/>
          <p:cNvSpPr txBox="1">
            <a:spLocks noChangeArrowheads="1"/>
          </p:cNvSpPr>
          <p:nvPr/>
        </p:nvSpPr>
        <p:spPr bwMode="auto">
          <a:xfrm>
            <a:off x="5543550" y="3820597"/>
            <a:ext cx="36004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u="sng" dirty="0" smtClean="0">
                <a:solidFill>
                  <a:schemeClr val="bg2"/>
                </a:solidFill>
                <a:latin typeface="HGS創英角ｺﾞｼｯｸUB" pitchFamily="50" charset="-128"/>
                <a:ea typeface="HGS創英角ｺﾞｼｯｸUB" pitchFamily="50" charset="-128"/>
              </a:rPr>
              <a:t>振動</a:t>
            </a:r>
            <a:r>
              <a:rPr lang="ja-JP" altLang="en-US" u="sng" dirty="0">
                <a:solidFill>
                  <a:schemeClr val="bg2"/>
                </a:solidFill>
                <a:latin typeface="HGS創英角ｺﾞｼｯｸUB" pitchFamily="50" charset="-128"/>
                <a:ea typeface="HGS創英角ｺﾞｼｯｸUB" pitchFamily="50" charset="-128"/>
              </a:rPr>
              <a:t>モード</a:t>
            </a:r>
            <a:endParaRPr lang="ja-JP" altLang="en-US" dirty="0">
              <a:solidFill>
                <a:schemeClr val="bg2"/>
              </a:solidFill>
              <a:latin typeface="HGS創英角ｺﾞｼｯｸUB" pitchFamily="50" charset="-128"/>
              <a:ea typeface="HGS創英角ｺﾞｼｯｸUB" pitchFamily="50" charset="-128"/>
            </a:endParaRPr>
          </a:p>
        </p:txBody>
      </p:sp>
      <p:sp>
        <p:nvSpPr>
          <p:cNvPr id="20" name="Line 54"/>
          <p:cNvSpPr>
            <a:spLocks noChangeShapeType="1"/>
          </p:cNvSpPr>
          <p:nvPr/>
        </p:nvSpPr>
        <p:spPr bwMode="auto">
          <a:xfrm>
            <a:off x="564211" y="711860"/>
            <a:ext cx="7942263" cy="0"/>
          </a:xfrm>
          <a:prstGeom prst="line">
            <a:avLst/>
          </a:prstGeom>
          <a:noFill/>
          <a:ln w="28575">
            <a:solidFill>
              <a:srgbClr val="476D1D"/>
            </a:solidFill>
            <a:round/>
            <a:headEnd/>
            <a:tailEnd/>
          </a:ln>
        </p:spPr>
        <p:txBody>
          <a:bodyPr/>
          <a:lstStyle/>
          <a:p>
            <a:endParaRPr lang="ja-JP" altLang="en-US" dirty="0">
              <a:latin typeface="HGP創英角ｺﾞｼｯｸUB" pitchFamily="50" charset="-128"/>
              <a:ea typeface="HGP創英角ｺﾞｼｯｸUB" pitchFamily="50" charset="-128"/>
            </a:endParaRPr>
          </a:p>
        </p:txBody>
      </p:sp>
      <p:sp>
        <p:nvSpPr>
          <p:cNvPr id="21" name="Line 54"/>
          <p:cNvSpPr>
            <a:spLocks noChangeShapeType="1"/>
          </p:cNvSpPr>
          <p:nvPr/>
        </p:nvSpPr>
        <p:spPr bwMode="auto">
          <a:xfrm>
            <a:off x="564211" y="608673"/>
            <a:ext cx="7942263" cy="0"/>
          </a:xfrm>
          <a:prstGeom prst="line">
            <a:avLst/>
          </a:prstGeom>
          <a:noFill/>
          <a:ln w="28575">
            <a:solidFill>
              <a:srgbClr val="476D1D"/>
            </a:solidFill>
            <a:round/>
            <a:headEnd/>
            <a:tailEnd/>
          </a:ln>
        </p:spPr>
        <p:txBody>
          <a:bodyPr/>
          <a:lstStyle/>
          <a:p>
            <a:endParaRPr lang="ja-JP" altLang="en-US" dirty="0">
              <a:latin typeface="HGP創英角ｺﾞｼｯｸUB" pitchFamily="50" charset="-128"/>
              <a:ea typeface="HGP創英角ｺﾞｼｯｸUB" pitchFamily="50" charset="-128"/>
            </a:endParaRPr>
          </a:p>
        </p:txBody>
      </p:sp>
      <p:sp>
        <p:nvSpPr>
          <p:cNvPr id="22" name="テキスト ボックス 308"/>
          <p:cNvSpPr txBox="1">
            <a:spLocks noChangeArrowheads="1"/>
          </p:cNvSpPr>
          <p:nvPr/>
        </p:nvSpPr>
        <p:spPr bwMode="auto">
          <a:xfrm>
            <a:off x="3409525" y="44624"/>
            <a:ext cx="2249335" cy="523220"/>
          </a:xfrm>
          <a:prstGeom prst="rect">
            <a:avLst/>
          </a:prstGeom>
          <a:noFill/>
          <a:ln w="9525">
            <a:noFill/>
            <a:miter lim="800000"/>
            <a:headEnd/>
            <a:tailEnd/>
          </a:ln>
        </p:spPr>
        <p:txBody>
          <a:bodyPr wrap="none">
            <a:spAutoFit/>
          </a:bodyPr>
          <a:lstStyle/>
          <a:p>
            <a:pPr algn="ctr"/>
            <a:r>
              <a:rPr lang="ja-JP" altLang="en-US" sz="2800" dirty="0" smtClean="0">
                <a:solidFill>
                  <a:schemeClr val="bg2"/>
                </a:solidFill>
                <a:latin typeface="HGP創英角ｺﾞｼｯｸUB" pitchFamily="50" charset="-128"/>
                <a:ea typeface="HGP創英角ｺﾞｼｯｸUB" pitchFamily="50" charset="-128"/>
              </a:rPr>
              <a:t>第１原理計算</a:t>
            </a:r>
            <a:endParaRPr lang="ja-JP" altLang="en-US" sz="2800" dirty="0">
              <a:solidFill>
                <a:schemeClr val="bg2"/>
              </a:solidFill>
              <a:latin typeface="HGP創英角ｺﾞｼｯｸUB" pitchFamily="50" charset="-128"/>
              <a:ea typeface="HGP創英角ｺﾞｼｯｸUB" pitchFamily="50" charset="-128"/>
            </a:endParaRPr>
          </a:p>
        </p:txBody>
      </p:sp>
      <p:sp>
        <p:nvSpPr>
          <p:cNvPr id="23" name="Text Box 35"/>
          <p:cNvSpPr txBox="1">
            <a:spLocks noChangeArrowheads="1"/>
          </p:cNvSpPr>
          <p:nvPr/>
        </p:nvSpPr>
        <p:spPr bwMode="auto">
          <a:xfrm>
            <a:off x="5382355" y="6189095"/>
            <a:ext cx="36718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2400" u="sng" dirty="0">
                <a:solidFill>
                  <a:schemeClr val="bg2"/>
                </a:solidFill>
                <a:latin typeface="HGP創英角ｺﾞｼｯｸUB" pitchFamily="50" charset="-128"/>
                <a:ea typeface="HGP創英角ｺﾞｼｯｸUB" pitchFamily="50" charset="-128"/>
              </a:rPr>
              <a:t>実験結果を矛盾無く</a:t>
            </a:r>
            <a:r>
              <a:rPr lang="ja-JP" altLang="en-US" sz="2400" u="sng" dirty="0" smtClean="0">
                <a:solidFill>
                  <a:schemeClr val="bg2"/>
                </a:solidFill>
                <a:latin typeface="HGP創英角ｺﾞｼｯｸUB" pitchFamily="50" charset="-128"/>
                <a:ea typeface="HGP創英角ｺﾞｼｯｸUB" pitchFamily="50" charset="-128"/>
              </a:rPr>
              <a:t>説明</a:t>
            </a:r>
            <a:endParaRPr lang="ja-JP" altLang="en-US" sz="2400" u="sng" dirty="0">
              <a:solidFill>
                <a:schemeClr val="bg2"/>
              </a:solidFill>
              <a:latin typeface="HGP創英角ｺﾞｼｯｸUB" pitchFamily="50" charset="-128"/>
              <a:ea typeface="HGP創英角ｺﾞｼｯｸUB" pitchFamily="50" charset="-128"/>
            </a:endParaRPr>
          </a:p>
        </p:txBody>
      </p:sp>
      <p:sp>
        <p:nvSpPr>
          <p:cNvPr id="24" name="Text Box 31"/>
          <p:cNvSpPr txBox="1">
            <a:spLocks noChangeArrowheads="1"/>
          </p:cNvSpPr>
          <p:nvPr/>
        </p:nvSpPr>
        <p:spPr bwMode="auto">
          <a:xfrm>
            <a:off x="5543550" y="1729816"/>
            <a:ext cx="1602930" cy="4001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2000" dirty="0">
                <a:solidFill>
                  <a:schemeClr val="bg2"/>
                </a:solidFill>
                <a:latin typeface="HGS創英角ｺﾞｼｯｸUB" pitchFamily="50" charset="-128"/>
                <a:ea typeface="HGS創英角ｺﾞｼｯｸUB" pitchFamily="50" charset="-128"/>
              </a:rPr>
              <a:t>実験</a:t>
            </a:r>
            <a:r>
              <a:rPr lang="ja-JP" altLang="en-US" sz="2000" dirty="0" smtClean="0">
                <a:solidFill>
                  <a:schemeClr val="bg2"/>
                </a:solidFill>
                <a:latin typeface="HGS創英角ｺﾞｼｯｸUB" pitchFamily="50" charset="-128"/>
                <a:ea typeface="HGS創英角ｺﾞｼｯｸUB" pitchFamily="50" charset="-128"/>
              </a:rPr>
              <a:t>結果</a:t>
            </a:r>
            <a:endParaRPr lang="ja-JP" altLang="en-US" sz="2000" dirty="0">
              <a:solidFill>
                <a:schemeClr val="bg2"/>
              </a:solidFill>
              <a:latin typeface="HGS創英角ｺﾞｼｯｸUB" pitchFamily="50" charset="-128"/>
              <a:ea typeface="HGS創英角ｺﾞｼｯｸUB" pitchFamily="50" charset="-128"/>
            </a:endParaRPr>
          </a:p>
        </p:txBody>
      </p:sp>
      <p:sp>
        <p:nvSpPr>
          <p:cNvPr id="25" name="正方形/長方形 24"/>
          <p:cNvSpPr/>
          <p:nvPr/>
        </p:nvSpPr>
        <p:spPr>
          <a:xfrm>
            <a:off x="5476919" y="2144891"/>
            <a:ext cx="3482760" cy="584775"/>
          </a:xfrm>
          <a:prstGeom prst="rect">
            <a:avLst/>
          </a:prstGeom>
          <a:solidFill>
            <a:srgbClr val="476D1D"/>
          </a:solidFill>
        </p:spPr>
        <p:txBody>
          <a:bodyPr wrap="square">
            <a:spAutoFit/>
          </a:bodyPr>
          <a:lstStyle/>
          <a:p>
            <a:pPr marL="342900" indent="-342900">
              <a:spcBef>
                <a:spcPct val="30000"/>
              </a:spcBef>
            </a:pPr>
            <a:r>
              <a:rPr lang="ja-JP" altLang="en-US" sz="1600" dirty="0" smtClean="0">
                <a:latin typeface="HGS創英角ｺﾞｼｯｸUB" pitchFamily="50" charset="-128"/>
                <a:ea typeface="HGS創英角ｺﾞｼｯｸUB" pitchFamily="50" charset="-128"/>
                <a:cs typeface="Arial" pitchFamily="34" charset="0"/>
              </a:rPr>
              <a:t>・伸長距離に依存しない</a:t>
            </a:r>
            <a:r>
              <a:rPr lang="ja-JP" altLang="en-US" sz="1600" dirty="0">
                <a:latin typeface="HGS創英角ｺﾞｼｯｸUB" pitchFamily="50" charset="-128"/>
                <a:ea typeface="HGS創英角ｺﾞｼｯｸUB" pitchFamily="50" charset="-128"/>
                <a:cs typeface="Arial" pitchFamily="34" charset="0"/>
              </a:rPr>
              <a:t>　</a:t>
            </a:r>
            <a:r>
              <a:rPr lang="ja-JP" altLang="en-US" sz="1600" dirty="0" smtClean="0">
                <a:latin typeface="HGS創英角ｺﾞｼｯｸUB" pitchFamily="50" charset="-128"/>
                <a:ea typeface="HGS創英角ｺﾞｼｯｸUB" pitchFamily="50" charset="-128"/>
                <a:cs typeface="Arial" pitchFamily="34" charset="0"/>
              </a:rPr>
              <a:t>　　　　　</a:t>
            </a:r>
            <a:r>
              <a:rPr lang="en-US" altLang="ja-JP" sz="1600" dirty="0" smtClean="0">
                <a:latin typeface="HGS創英角ｺﾞｼｯｸUB" pitchFamily="50" charset="-128"/>
                <a:ea typeface="HGS創英角ｺﾞｼｯｸUB" pitchFamily="50" charset="-128"/>
                <a:cs typeface="Arial" pitchFamily="34" charset="0"/>
              </a:rPr>
              <a:t>42meV</a:t>
            </a:r>
            <a:r>
              <a:rPr lang="ja-JP" altLang="en-US" sz="1600" dirty="0" smtClean="0">
                <a:latin typeface="HGS創英角ｺﾞｼｯｸUB" pitchFamily="50" charset="-128"/>
                <a:ea typeface="HGS創英角ｺﾞｼｯｸUB" pitchFamily="50" charset="-128"/>
                <a:cs typeface="Arial" pitchFamily="34" charset="0"/>
              </a:rPr>
              <a:t>の振動モードが観測</a:t>
            </a:r>
            <a:endParaRPr lang="ja-JP" altLang="en-GB" sz="1600" dirty="0">
              <a:latin typeface="HGS創英角ｺﾞｼｯｸUB" pitchFamily="50" charset="-128"/>
              <a:ea typeface="HGS創英角ｺﾞｼｯｸUB" pitchFamily="50" charset="-128"/>
              <a:cs typeface="Arial" pitchFamily="34" charset="0"/>
            </a:endParaRPr>
          </a:p>
        </p:txBody>
      </p:sp>
      <p:cxnSp>
        <p:nvCxnSpPr>
          <p:cNvPr id="3" name="直線矢印コネクタ 2"/>
          <p:cNvCxnSpPr/>
          <p:nvPr/>
        </p:nvCxnSpPr>
        <p:spPr>
          <a:xfrm flipV="1">
            <a:off x="2700337" y="5049044"/>
            <a:ext cx="3024188" cy="324644"/>
          </a:xfrm>
          <a:prstGeom prst="straightConnector1">
            <a:avLst/>
          </a:prstGeom>
          <a:ln w="38100">
            <a:solidFill>
              <a:schemeClr val="bg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275831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77182"/>
                                        </p:tgtEl>
                                        <p:attrNameLst>
                                          <p:attrName>style.visibility</p:attrName>
                                        </p:attrNameLst>
                                      </p:cBhvr>
                                      <p:to>
                                        <p:strVal val="visible"/>
                                      </p:to>
                                    </p:set>
                                    <p:animEffect transition="in" filter="blinds(horizontal)">
                                      <p:cBhvr>
                                        <p:cTn id="7" dur="500"/>
                                        <p:tgtEl>
                                          <p:spTgt spid="177182"/>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77181"/>
                                        </p:tgtEl>
                                        <p:attrNameLst>
                                          <p:attrName>style.visibility</p:attrName>
                                        </p:attrNameLst>
                                      </p:cBhvr>
                                      <p:to>
                                        <p:strVal val="visible"/>
                                      </p:to>
                                    </p:set>
                                    <p:animEffect transition="in" filter="strips(downRight)">
                                      <p:cBhvr>
                                        <p:cTn id="11" dur="500"/>
                                        <p:tgtEl>
                                          <p:spTgt spid="177181"/>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strips(downRigh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8" presetClass="entr" presetSubtype="6" fill="hold" grpId="0" nodeType="withEffect">
                                  <p:stCondLst>
                                    <p:cond delay="0"/>
                                  </p:stCondLst>
                                  <p:childTnLst>
                                    <p:set>
                                      <p:cBhvr>
                                        <p:cTn id="21" dur="1" fill="hold">
                                          <p:stCondLst>
                                            <p:cond delay="0"/>
                                          </p:stCondLst>
                                        </p:cTn>
                                        <p:tgtEl>
                                          <p:spTgt spid="177184"/>
                                        </p:tgtEl>
                                        <p:attrNameLst>
                                          <p:attrName>style.visibility</p:attrName>
                                        </p:attrNameLst>
                                      </p:cBhvr>
                                      <p:to>
                                        <p:strVal val="visible"/>
                                      </p:to>
                                    </p:set>
                                    <p:animEffect transition="in" filter="strips(downRight)">
                                      <p:cBhvr>
                                        <p:cTn id="22" dur="500"/>
                                        <p:tgtEl>
                                          <p:spTgt spid="177184"/>
                                        </p:tgtEl>
                                      </p:cBhvr>
                                    </p:animEffect>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par>
                          <p:cTn id="27" fill="hold">
                            <p:stCondLst>
                              <p:cond delay="2500"/>
                            </p:stCondLst>
                            <p:childTnLst>
                              <p:par>
                                <p:cTn id="28" presetID="53" presetClass="entr" presetSubtype="0" fill="hold" nodeType="afterEffect">
                                  <p:stCondLst>
                                    <p:cond delay="0"/>
                                  </p:stCondLst>
                                  <p:childTnLst>
                                    <p:set>
                                      <p:cBhvr>
                                        <p:cTn id="29" dur="1" fill="hold">
                                          <p:stCondLst>
                                            <p:cond delay="0"/>
                                          </p:stCondLst>
                                        </p:cTn>
                                        <p:tgtEl>
                                          <p:spTgt spid="177178"/>
                                        </p:tgtEl>
                                        <p:attrNameLst>
                                          <p:attrName>style.visibility</p:attrName>
                                        </p:attrNameLst>
                                      </p:cBhvr>
                                      <p:to>
                                        <p:strVal val="visible"/>
                                      </p:to>
                                    </p:set>
                                    <p:anim calcmode="lin" valueType="num">
                                      <p:cBhvr>
                                        <p:cTn id="30" dur="500" fill="hold"/>
                                        <p:tgtEl>
                                          <p:spTgt spid="177178"/>
                                        </p:tgtEl>
                                        <p:attrNameLst>
                                          <p:attrName>ppt_w</p:attrName>
                                        </p:attrNameLst>
                                      </p:cBhvr>
                                      <p:tavLst>
                                        <p:tav tm="0">
                                          <p:val>
                                            <p:fltVal val="0"/>
                                          </p:val>
                                        </p:tav>
                                        <p:tav tm="100000">
                                          <p:val>
                                            <p:strVal val="#ppt_w"/>
                                          </p:val>
                                        </p:tav>
                                      </p:tavLst>
                                    </p:anim>
                                    <p:anim calcmode="lin" valueType="num">
                                      <p:cBhvr>
                                        <p:cTn id="31" dur="500" fill="hold"/>
                                        <p:tgtEl>
                                          <p:spTgt spid="177178"/>
                                        </p:tgtEl>
                                        <p:attrNameLst>
                                          <p:attrName>ppt_h</p:attrName>
                                        </p:attrNameLst>
                                      </p:cBhvr>
                                      <p:tavLst>
                                        <p:tav tm="0">
                                          <p:val>
                                            <p:fltVal val="0"/>
                                          </p:val>
                                        </p:tav>
                                        <p:tav tm="100000">
                                          <p:val>
                                            <p:strVal val="#ppt_h"/>
                                          </p:val>
                                        </p:tav>
                                      </p:tavLst>
                                    </p:anim>
                                    <p:animEffect transition="in" filter="fade">
                                      <p:cBhvr>
                                        <p:cTn id="32" dur="500"/>
                                        <p:tgtEl>
                                          <p:spTgt spid="177178"/>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strips(downRight)">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81" grpId="0" animBg="1"/>
      <p:bldP spid="177182" grpId="0" animBg="1"/>
      <p:bldP spid="177184" grpId="0"/>
      <p:bldP spid="23" grpId="0"/>
      <p:bldP spid="24" grpId="0"/>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570" y="273442"/>
            <a:ext cx="8280920" cy="827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360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14" y="23418"/>
            <a:ext cx="9180512" cy="907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5" name="Picture 4" descr="fig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9563" y="981472"/>
            <a:ext cx="2079625" cy="1295400"/>
          </a:xfrm>
          <a:prstGeom prst="rect">
            <a:avLst/>
          </a:prstGeom>
          <a:solidFill>
            <a:schemeClr val="tx1"/>
          </a:solidFill>
          <a:ln>
            <a:noFill/>
          </a:ln>
          <a:extLst/>
        </p:spPr>
      </p:pic>
      <p:sp>
        <p:nvSpPr>
          <p:cNvPr id="49197" name="Text Box 6"/>
          <p:cNvSpPr txBox="1">
            <a:spLocks noChangeArrowheads="1"/>
          </p:cNvSpPr>
          <p:nvPr/>
        </p:nvSpPr>
        <p:spPr bwMode="auto">
          <a:xfrm>
            <a:off x="2866229" y="651867"/>
            <a:ext cx="11663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itchFamily="34" charset="0"/>
                <a:ea typeface="HGP明朝E" pitchFamily="18" charset="-128"/>
              </a:defRPr>
            </a:lvl1pPr>
            <a:lvl2pPr marL="742950" indent="-285750">
              <a:defRPr kumimoji="1">
                <a:solidFill>
                  <a:schemeClr val="tx1"/>
                </a:solidFill>
                <a:latin typeface="Arial" pitchFamily="34" charset="0"/>
                <a:ea typeface="HGP明朝E" pitchFamily="18" charset="-128"/>
              </a:defRPr>
            </a:lvl2pPr>
            <a:lvl3pPr marL="1143000" indent="-228600">
              <a:defRPr kumimoji="1">
                <a:solidFill>
                  <a:schemeClr val="tx1"/>
                </a:solidFill>
                <a:latin typeface="Arial" pitchFamily="34" charset="0"/>
                <a:ea typeface="HGP明朝E" pitchFamily="18" charset="-128"/>
              </a:defRPr>
            </a:lvl3pPr>
            <a:lvl4pPr marL="1600200" indent="-228600">
              <a:defRPr kumimoji="1">
                <a:solidFill>
                  <a:schemeClr val="tx1"/>
                </a:solidFill>
                <a:latin typeface="Arial" pitchFamily="34" charset="0"/>
                <a:ea typeface="HGP明朝E" pitchFamily="18" charset="-128"/>
              </a:defRPr>
            </a:lvl4pPr>
            <a:lvl5pPr marL="2057400" indent="-228600">
              <a:defRPr kumimoji="1">
                <a:solidFill>
                  <a:schemeClr val="tx1"/>
                </a:solidFill>
                <a:latin typeface="Arial" pitchFamily="34" charset="0"/>
                <a:ea typeface="HGP明朝E" pitchFamily="18" charset="-128"/>
              </a:defRPr>
            </a:lvl5pPr>
            <a:lvl6pPr marL="2514600" indent="-228600" fontAlgn="base">
              <a:spcBef>
                <a:spcPct val="0"/>
              </a:spcBef>
              <a:spcAft>
                <a:spcPct val="0"/>
              </a:spcAft>
              <a:defRPr kumimoji="1">
                <a:solidFill>
                  <a:schemeClr val="tx1"/>
                </a:solidFill>
                <a:latin typeface="Arial" pitchFamily="34" charset="0"/>
                <a:ea typeface="HGP明朝E" pitchFamily="18" charset="-128"/>
              </a:defRPr>
            </a:lvl6pPr>
            <a:lvl7pPr marL="2971800" indent="-228600" fontAlgn="base">
              <a:spcBef>
                <a:spcPct val="0"/>
              </a:spcBef>
              <a:spcAft>
                <a:spcPct val="0"/>
              </a:spcAft>
              <a:defRPr kumimoji="1">
                <a:solidFill>
                  <a:schemeClr val="tx1"/>
                </a:solidFill>
                <a:latin typeface="Arial" pitchFamily="34" charset="0"/>
                <a:ea typeface="HGP明朝E" pitchFamily="18" charset="-128"/>
              </a:defRPr>
            </a:lvl7pPr>
            <a:lvl8pPr marL="3429000" indent="-228600" fontAlgn="base">
              <a:spcBef>
                <a:spcPct val="0"/>
              </a:spcBef>
              <a:spcAft>
                <a:spcPct val="0"/>
              </a:spcAft>
              <a:defRPr kumimoji="1">
                <a:solidFill>
                  <a:schemeClr val="tx1"/>
                </a:solidFill>
                <a:latin typeface="Arial" pitchFamily="34" charset="0"/>
                <a:ea typeface="HGP明朝E" pitchFamily="18" charset="-128"/>
              </a:defRPr>
            </a:lvl8pPr>
            <a:lvl9pPr marL="3886200" indent="-228600" fontAlgn="base">
              <a:spcBef>
                <a:spcPct val="0"/>
              </a:spcBef>
              <a:spcAft>
                <a:spcPct val="0"/>
              </a:spcAft>
              <a:defRPr kumimoji="1">
                <a:solidFill>
                  <a:schemeClr val="tx1"/>
                </a:solidFill>
                <a:latin typeface="Arial" pitchFamily="34" charset="0"/>
                <a:ea typeface="HGP明朝E" pitchFamily="18" charset="-128"/>
              </a:defRPr>
            </a:lvl9pPr>
          </a:lstStyle>
          <a:p>
            <a:r>
              <a:rPr lang="ja-JP" altLang="en-US" u="sng" dirty="0" smtClean="0">
                <a:solidFill>
                  <a:schemeClr val="bg2"/>
                </a:solidFill>
                <a:latin typeface="HGP創英角ｺﾞｼｯｸUB" pitchFamily="50" charset="-128"/>
                <a:ea typeface="HGP創英角ｺﾞｼｯｸUB" pitchFamily="50" charset="-128"/>
              </a:rPr>
              <a:t>振動分光</a:t>
            </a:r>
            <a:endParaRPr lang="ja-JP" altLang="en-US" u="sng" dirty="0">
              <a:solidFill>
                <a:schemeClr val="bg2"/>
              </a:solidFill>
              <a:latin typeface="HGP創英角ｺﾞｼｯｸUB" pitchFamily="50" charset="-128"/>
              <a:ea typeface="HGP創英角ｺﾞｼｯｸUB" pitchFamily="50" charset="-128"/>
            </a:endParaRPr>
          </a:p>
        </p:txBody>
      </p:sp>
      <p:sp>
        <p:nvSpPr>
          <p:cNvPr id="49198" name="Text Box 7"/>
          <p:cNvSpPr txBox="1">
            <a:spLocks noChangeArrowheads="1"/>
          </p:cNvSpPr>
          <p:nvPr/>
        </p:nvSpPr>
        <p:spPr bwMode="auto">
          <a:xfrm>
            <a:off x="4932363" y="692547"/>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HGP明朝E" pitchFamily="18" charset="-128"/>
              </a:defRPr>
            </a:lvl1pPr>
            <a:lvl2pPr marL="742950" indent="-285750">
              <a:defRPr kumimoji="1">
                <a:solidFill>
                  <a:schemeClr val="tx1"/>
                </a:solidFill>
                <a:latin typeface="Arial" pitchFamily="34" charset="0"/>
                <a:ea typeface="HGP明朝E" pitchFamily="18" charset="-128"/>
              </a:defRPr>
            </a:lvl2pPr>
            <a:lvl3pPr marL="1143000" indent="-228600">
              <a:defRPr kumimoji="1">
                <a:solidFill>
                  <a:schemeClr val="tx1"/>
                </a:solidFill>
                <a:latin typeface="Arial" pitchFamily="34" charset="0"/>
                <a:ea typeface="HGP明朝E" pitchFamily="18" charset="-128"/>
              </a:defRPr>
            </a:lvl3pPr>
            <a:lvl4pPr marL="1600200" indent="-228600">
              <a:defRPr kumimoji="1">
                <a:solidFill>
                  <a:schemeClr val="tx1"/>
                </a:solidFill>
                <a:latin typeface="Arial" pitchFamily="34" charset="0"/>
                <a:ea typeface="HGP明朝E" pitchFamily="18" charset="-128"/>
              </a:defRPr>
            </a:lvl4pPr>
            <a:lvl5pPr marL="2057400" indent="-228600">
              <a:defRPr kumimoji="1">
                <a:solidFill>
                  <a:schemeClr val="tx1"/>
                </a:solidFill>
                <a:latin typeface="Arial" pitchFamily="34" charset="0"/>
                <a:ea typeface="HGP明朝E" pitchFamily="18" charset="-128"/>
              </a:defRPr>
            </a:lvl5pPr>
            <a:lvl6pPr marL="2514600" indent="-228600" fontAlgn="base">
              <a:spcBef>
                <a:spcPct val="0"/>
              </a:spcBef>
              <a:spcAft>
                <a:spcPct val="0"/>
              </a:spcAft>
              <a:defRPr kumimoji="1">
                <a:solidFill>
                  <a:schemeClr val="tx1"/>
                </a:solidFill>
                <a:latin typeface="Arial" pitchFamily="34" charset="0"/>
                <a:ea typeface="HGP明朝E" pitchFamily="18" charset="-128"/>
              </a:defRPr>
            </a:lvl6pPr>
            <a:lvl7pPr marL="2971800" indent="-228600" fontAlgn="base">
              <a:spcBef>
                <a:spcPct val="0"/>
              </a:spcBef>
              <a:spcAft>
                <a:spcPct val="0"/>
              </a:spcAft>
              <a:defRPr kumimoji="1">
                <a:solidFill>
                  <a:schemeClr val="tx1"/>
                </a:solidFill>
                <a:latin typeface="Arial" pitchFamily="34" charset="0"/>
                <a:ea typeface="HGP明朝E" pitchFamily="18" charset="-128"/>
              </a:defRPr>
            </a:lvl7pPr>
            <a:lvl8pPr marL="3429000" indent="-228600" fontAlgn="base">
              <a:spcBef>
                <a:spcPct val="0"/>
              </a:spcBef>
              <a:spcAft>
                <a:spcPct val="0"/>
              </a:spcAft>
              <a:defRPr kumimoji="1">
                <a:solidFill>
                  <a:schemeClr val="tx1"/>
                </a:solidFill>
                <a:latin typeface="Arial" pitchFamily="34" charset="0"/>
                <a:ea typeface="HGP明朝E" pitchFamily="18" charset="-128"/>
              </a:defRPr>
            </a:lvl8pPr>
            <a:lvl9pPr marL="3886200" indent="-228600" fontAlgn="base">
              <a:spcBef>
                <a:spcPct val="0"/>
              </a:spcBef>
              <a:spcAft>
                <a:spcPct val="0"/>
              </a:spcAft>
              <a:defRPr kumimoji="1">
                <a:solidFill>
                  <a:schemeClr val="tx1"/>
                </a:solidFill>
                <a:latin typeface="Arial" pitchFamily="34" charset="0"/>
                <a:ea typeface="HGP明朝E" pitchFamily="18" charset="-128"/>
              </a:defRPr>
            </a:lvl9pPr>
          </a:lstStyle>
          <a:p>
            <a:r>
              <a:rPr lang="ja-JP" altLang="en-US" u="sng" dirty="0">
                <a:solidFill>
                  <a:schemeClr val="bg2"/>
                </a:solidFill>
                <a:latin typeface="HGP創英角ｺﾞｼｯｸUB" pitchFamily="50" charset="-128"/>
                <a:ea typeface="HGP創英角ｺﾞｼｯｸUB" pitchFamily="50" charset="-128"/>
              </a:rPr>
              <a:t>ノイズ計測</a:t>
            </a:r>
          </a:p>
        </p:txBody>
      </p:sp>
      <p:sp>
        <p:nvSpPr>
          <p:cNvPr id="49199" name="Text Box 8"/>
          <p:cNvSpPr txBox="1">
            <a:spLocks noChangeArrowheads="1"/>
          </p:cNvSpPr>
          <p:nvPr/>
        </p:nvSpPr>
        <p:spPr bwMode="auto">
          <a:xfrm>
            <a:off x="7019925" y="692547"/>
            <a:ext cx="1943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HGP明朝E" pitchFamily="18" charset="-128"/>
              </a:defRPr>
            </a:lvl1pPr>
            <a:lvl2pPr marL="742950" indent="-285750">
              <a:defRPr kumimoji="1">
                <a:solidFill>
                  <a:schemeClr val="tx1"/>
                </a:solidFill>
                <a:latin typeface="Arial" pitchFamily="34" charset="0"/>
                <a:ea typeface="HGP明朝E" pitchFamily="18" charset="-128"/>
              </a:defRPr>
            </a:lvl2pPr>
            <a:lvl3pPr marL="1143000" indent="-228600">
              <a:defRPr kumimoji="1">
                <a:solidFill>
                  <a:schemeClr val="tx1"/>
                </a:solidFill>
                <a:latin typeface="Arial" pitchFamily="34" charset="0"/>
                <a:ea typeface="HGP明朝E" pitchFamily="18" charset="-128"/>
              </a:defRPr>
            </a:lvl3pPr>
            <a:lvl4pPr marL="1600200" indent="-228600">
              <a:defRPr kumimoji="1">
                <a:solidFill>
                  <a:schemeClr val="tx1"/>
                </a:solidFill>
                <a:latin typeface="Arial" pitchFamily="34" charset="0"/>
                <a:ea typeface="HGP明朝E" pitchFamily="18" charset="-128"/>
              </a:defRPr>
            </a:lvl4pPr>
            <a:lvl5pPr marL="2057400" indent="-228600">
              <a:defRPr kumimoji="1">
                <a:solidFill>
                  <a:schemeClr val="tx1"/>
                </a:solidFill>
                <a:latin typeface="Arial" pitchFamily="34" charset="0"/>
                <a:ea typeface="HGP明朝E" pitchFamily="18" charset="-128"/>
              </a:defRPr>
            </a:lvl5pPr>
            <a:lvl6pPr marL="2514600" indent="-228600" fontAlgn="base">
              <a:spcBef>
                <a:spcPct val="0"/>
              </a:spcBef>
              <a:spcAft>
                <a:spcPct val="0"/>
              </a:spcAft>
              <a:defRPr kumimoji="1">
                <a:solidFill>
                  <a:schemeClr val="tx1"/>
                </a:solidFill>
                <a:latin typeface="Arial" pitchFamily="34" charset="0"/>
                <a:ea typeface="HGP明朝E" pitchFamily="18" charset="-128"/>
              </a:defRPr>
            </a:lvl6pPr>
            <a:lvl7pPr marL="2971800" indent="-228600" fontAlgn="base">
              <a:spcBef>
                <a:spcPct val="0"/>
              </a:spcBef>
              <a:spcAft>
                <a:spcPct val="0"/>
              </a:spcAft>
              <a:defRPr kumimoji="1">
                <a:solidFill>
                  <a:schemeClr val="tx1"/>
                </a:solidFill>
                <a:latin typeface="Arial" pitchFamily="34" charset="0"/>
                <a:ea typeface="HGP明朝E" pitchFamily="18" charset="-128"/>
              </a:defRPr>
            </a:lvl7pPr>
            <a:lvl8pPr marL="3429000" indent="-228600" fontAlgn="base">
              <a:spcBef>
                <a:spcPct val="0"/>
              </a:spcBef>
              <a:spcAft>
                <a:spcPct val="0"/>
              </a:spcAft>
              <a:defRPr kumimoji="1">
                <a:solidFill>
                  <a:schemeClr val="tx1"/>
                </a:solidFill>
                <a:latin typeface="Arial" pitchFamily="34" charset="0"/>
                <a:ea typeface="HGP明朝E" pitchFamily="18" charset="-128"/>
              </a:defRPr>
            </a:lvl8pPr>
            <a:lvl9pPr marL="3886200" indent="-228600" fontAlgn="base">
              <a:spcBef>
                <a:spcPct val="0"/>
              </a:spcBef>
              <a:spcAft>
                <a:spcPct val="0"/>
              </a:spcAft>
              <a:defRPr kumimoji="1">
                <a:solidFill>
                  <a:schemeClr val="tx1"/>
                </a:solidFill>
                <a:latin typeface="Arial" pitchFamily="34" charset="0"/>
                <a:ea typeface="HGP明朝E" pitchFamily="18" charset="-128"/>
              </a:defRPr>
            </a:lvl9pPr>
          </a:lstStyle>
          <a:p>
            <a:r>
              <a:rPr lang="ja-JP" altLang="en-US" u="sng" dirty="0">
                <a:solidFill>
                  <a:schemeClr val="bg2"/>
                </a:solidFill>
                <a:latin typeface="HGP創英角ｺﾞｼｯｸUB" pitchFamily="50" charset="-128"/>
                <a:ea typeface="HGP創英角ｺﾞｼｯｸUB" pitchFamily="50" charset="-128"/>
              </a:rPr>
              <a:t>第１原理計算</a:t>
            </a:r>
          </a:p>
        </p:txBody>
      </p:sp>
      <p:sp>
        <p:nvSpPr>
          <p:cNvPr id="49202" name="Text Box 12"/>
          <p:cNvSpPr txBox="1">
            <a:spLocks noChangeArrowheads="1"/>
          </p:cNvSpPr>
          <p:nvPr/>
        </p:nvSpPr>
        <p:spPr bwMode="auto">
          <a:xfrm>
            <a:off x="539750" y="692547"/>
            <a:ext cx="1584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HGP明朝E" pitchFamily="18" charset="-128"/>
              </a:defRPr>
            </a:lvl1pPr>
            <a:lvl2pPr marL="742950" indent="-285750">
              <a:defRPr kumimoji="1">
                <a:solidFill>
                  <a:schemeClr val="tx1"/>
                </a:solidFill>
                <a:latin typeface="Arial" pitchFamily="34" charset="0"/>
                <a:ea typeface="HGP明朝E" pitchFamily="18" charset="-128"/>
              </a:defRPr>
            </a:lvl2pPr>
            <a:lvl3pPr marL="1143000" indent="-228600">
              <a:defRPr kumimoji="1">
                <a:solidFill>
                  <a:schemeClr val="tx1"/>
                </a:solidFill>
                <a:latin typeface="Arial" pitchFamily="34" charset="0"/>
                <a:ea typeface="HGP明朝E" pitchFamily="18" charset="-128"/>
              </a:defRPr>
            </a:lvl3pPr>
            <a:lvl4pPr marL="1600200" indent="-228600">
              <a:defRPr kumimoji="1">
                <a:solidFill>
                  <a:schemeClr val="tx1"/>
                </a:solidFill>
                <a:latin typeface="Arial" pitchFamily="34" charset="0"/>
                <a:ea typeface="HGP明朝E" pitchFamily="18" charset="-128"/>
              </a:defRPr>
            </a:lvl4pPr>
            <a:lvl5pPr marL="2057400" indent="-228600">
              <a:defRPr kumimoji="1">
                <a:solidFill>
                  <a:schemeClr val="tx1"/>
                </a:solidFill>
                <a:latin typeface="Arial" pitchFamily="34" charset="0"/>
                <a:ea typeface="HGP明朝E" pitchFamily="18" charset="-128"/>
              </a:defRPr>
            </a:lvl5pPr>
            <a:lvl6pPr marL="2514600" indent="-228600" fontAlgn="base">
              <a:spcBef>
                <a:spcPct val="0"/>
              </a:spcBef>
              <a:spcAft>
                <a:spcPct val="0"/>
              </a:spcAft>
              <a:defRPr kumimoji="1">
                <a:solidFill>
                  <a:schemeClr val="tx1"/>
                </a:solidFill>
                <a:latin typeface="Arial" pitchFamily="34" charset="0"/>
                <a:ea typeface="HGP明朝E" pitchFamily="18" charset="-128"/>
              </a:defRPr>
            </a:lvl6pPr>
            <a:lvl7pPr marL="2971800" indent="-228600" fontAlgn="base">
              <a:spcBef>
                <a:spcPct val="0"/>
              </a:spcBef>
              <a:spcAft>
                <a:spcPct val="0"/>
              </a:spcAft>
              <a:defRPr kumimoji="1">
                <a:solidFill>
                  <a:schemeClr val="tx1"/>
                </a:solidFill>
                <a:latin typeface="Arial" pitchFamily="34" charset="0"/>
                <a:ea typeface="HGP明朝E" pitchFamily="18" charset="-128"/>
              </a:defRPr>
            </a:lvl7pPr>
            <a:lvl8pPr marL="3429000" indent="-228600" fontAlgn="base">
              <a:spcBef>
                <a:spcPct val="0"/>
              </a:spcBef>
              <a:spcAft>
                <a:spcPct val="0"/>
              </a:spcAft>
              <a:defRPr kumimoji="1">
                <a:solidFill>
                  <a:schemeClr val="tx1"/>
                </a:solidFill>
                <a:latin typeface="Arial" pitchFamily="34" charset="0"/>
                <a:ea typeface="HGP明朝E" pitchFamily="18" charset="-128"/>
              </a:defRPr>
            </a:lvl8pPr>
            <a:lvl9pPr marL="3886200" indent="-228600" fontAlgn="base">
              <a:spcBef>
                <a:spcPct val="0"/>
              </a:spcBef>
              <a:spcAft>
                <a:spcPct val="0"/>
              </a:spcAft>
              <a:defRPr kumimoji="1">
                <a:solidFill>
                  <a:schemeClr val="tx1"/>
                </a:solidFill>
                <a:latin typeface="Arial" pitchFamily="34" charset="0"/>
                <a:ea typeface="HGP明朝E" pitchFamily="18" charset="-128"/>
              </a:defRPr>
            </a:lvl9pPr>
          </a:lstStyle>
          <a:p>
            <a:r>
              <a:rPr lang="ja-JP" altLang="en-US" u="sng" dirty="0">
                <a:solidFill>
                  <a:schemeClr val="bg2"/>
                </a:solidFill>
                <a:latin typeface="HGP創英角ｺﾞｼｯｸUB" pitchFamily="50" charset="-128"/>
                <a:ea typeface="HGP創英角ｺﾞｼｯｸUB" pitchFamily="50" charset="-128"/>
              </a:rPr>
              <a:t>伝導度計測</a:t>
            </a:r>
          </a:p>
        </p:txBody>
      </p:sp>
      <p:grpSp>
        <p:nvGrpSpPr>
          <p:cNvPr id="16" name="グループ化 15"/>
          <p:cNvGrpSpPr/>
          <p:nvPr/>
        </p:nvGrpSpPr>
        <p:grpSpPr>
          <a:xfrm>
            <a:off x="1331912" y="5373216"/>
            <a:ext cx="6930740" cy="1102590"/>
            <a:chOff x="1097644" y="5129278"/>
            <a:chExt cx="6930740" cy="1972130"/>
          </a:xfrm>
        </p:grpSpPr>
        <p:sp>
          <p:nvSpPr>
            <p:cNvPr id="22" name="Rectangle 485"/>
            <p:cNvSpPr/>
            <p:nvPr/>
          </p:nvSpPr>
          <p:spPr>
            <a:xfrm>
              <a:off x="1159052" y="5129278"/>
              <a:ext cx="6681879" cy="40011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srgbClr val="FFFF00"/>
                </a:solidFill>
                <a:effectLst/>
                <a:uLnTx/>
                <a:uFillTx/>
              </a:endParaRPr>
            </a:p>
          </p:txBody>
        </p:sp>
        <p:grpSp>
          <p:nvGrpSpPr>
            <p:cNvPr id="18" name="グループ化 17"/>
            <p:cNvGrpSpPr/>
            <p:nvPr/>
          </p:nvGrpSpPr>
          <p:grpSpPr>
            <a:xfrm>
              <a:off x="1097644" y="5529388"/>
              <a:ext cx="6930740" cy="1572020"/>
              <a:chOff x="755576" y="5455096"/>
              <a:chExt cx="6930740" cy="1572020"/>
            </a:xfrm>
          </p:grpSpPr>
          <p:sp>
            <p:nvSpPr>
              <p:cNvPr id="19" name="Rounded Rectangle 486"/>
              <p:cNvSpPr/>
              <p:nvPr/>
            </p:nvSpPr>
            <p:spPr>
              <a:xfrm>
                <a:off x="755576" y="5455096"/>
                <a:ext cx="6930740" cy="1572020"/>
              </a:xfrm>
              <a:prstGeom prst="roundRect">
                <a:avLst>
                  <a:gd name="adj" fmla="val 50000"/>
                </a:avLst>
              </a:prstGeom>
              <a:solidFill>
                <a:srgbClr val="FF6600"/>
              </a:solidFill>
              <a:ln>
                <a:noFill/>
              </a:ln>
              <a:effectLst>
                <a:outerShdw blurRad="149987" dist="250190" dir="8460000" algn="ctr">
                  <a:srgbClr val="000000">
                    <a:alpha val="28000"/>
                  </a:srgbClr>
                </a:outerShdw>
                <a:reflection blurRad="6350" stA="50000" endA="300" endPos="38500" dist="50800" dir="5400000" sy="-100000" algn="bl" rotWithShape="0"/>
              </a:effectLst>
              <a:scene3d>
                <a:camera prst="orthographicFront">
                  <a:rot lat="0" lon="0" rev="0"/>
                </a:camera>
                <a:lightRig rig="contrasting" dir="tl">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i="0" u="none" strike="noStrike" kern="0" cap="none" spc="0" normalizeH="0" baseline="0" noProof="0" dirty="0" smtClean="0">
                  <a:ln w="18415" cmpd="sng">
                    <a:solidFill>
                      <a:srgbClr val="FFFFFF"/>
                    </a:solidFill>
                    <a:prstDash val="solid"/>
                  </a:ln>
                  <a:solidFill>
                    <a:srgbClr val="FFFFFF"/>
                  </a:solidFill>
                  <a:effectLst>
                    <a:outerShdw blurRad="38100" dist="38100" dir="2700000" algn="tl">
                      <a:srgbClr val="000000">
                        <a:alpha val="43137"/>
                      </a:srgbClr>
                    </a:outerShdw>
                  </a:effectLst>
                  <a:uLnTx/>
                  <a:uFillTx/>
                  <a:latin typeface="HGP創英角ｺﾞｼｯｸUB" pitchFamily="50" charset="-128"/>
                  <a:ea typeface="HGP創英角ｺﾞｼｯｸUB" pitchFamily="50" charset="-128"/>
                </a:endParaRPr>
              </a:p>
            </p:txBody>
          </p:sp>
          <p:sp>
            <p:nvSpPr>
              <p:cNvPr id="20" name="テキスト ボックス 19"/>
              <p:cNvSpPr txBox="1"/>
              <p:nvPr/>
            </p:nvSpPr>
            <p:spPr>
              <a:xfrm>
                <a:off x="1738030" y="5469550"/>
                <a:ext cx="4839786" cy="830998"/>
              </a:xfrm>
              <a:prstGeom prst="rect">
                <a:avLst/>
              </a:prstGeom>
              <a:noFill/>
            </p:spPr>
            <p:txBody>
              <a:bodyPr wrap="none" rtlCol="0">
                <a:spAutoFit/>
              </a:bodyPr>
              <a:lstStyle/>
              <a:p>
                <a:r>
                  <a:rPr kumimoji="1" lang="ja-JP" altLang="en-US" sz="2400" dirty="0" smtClean="0">
                    <a:effectLst>
                      <a:outerShdw blurRad="38100" dist="38100" dir="2700000" algn="tl">
                        <a:srgbClr val="000000">
                          <a:alpha val="43137"/>
                        </a:srgbClr>
                      </a:outerShdw>
                    </a:effectLst>
                    <a:latin typeface="HGP創英角ｺﾞｼｯｸUB" pitchFamily="50" charset="-128"/>
                    <a:ea typeface="HGP創英角ｺﾞｼｯｸUB" pitchFamily="50" charset="-128"/>
                  </a:rPr>
                  <a:t>・構造を厳密に決定した伝導度計測</a:t>
                </a:r>
                <a:endParaRPr kumimoji="1" lang="en-US" altLang="ja-JP" sz="2400" dirty="0" smtClean="0">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a:p>
                <a:r>
                  <a:rPr lang="ja-JP" altLang="en-US" sz="2400" dirty="0" smtClean="0">
                    <a:effectLst>
                      <a:outerShdw blurRad="38100" dist="38100" dir="2700000" algn="tl">
                        <a:srgbClr val="000000">
                          <a:alpha val="43137"/>
                        </a:srgbClr>
                      </a:outerShdw>
                    </a:effectLst>
                    <a:latin typeface="HGP創英角ｺﾞｼｯｸUB" pitchFamily="50" charset="-128"/>
                    <a:ea typeface="HGP創英角ｺﾞｼｯｸUB" pitchFamily="50" charset="-128"/>
                  </a:rPr>
                  <a:t>・単分子接合に特徴的な物性を発見</a:t>
                </a:r>
                <a:endParaRPr kumimoji="1" lang="ja-JP" altLang="en-US" sz="2400" dirty="0">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grpSp>
      </p:grpSp>
      <p:sp>
        <p:nvSpPr>
          <p:cNvPr id="40" name="Text Box 10"/>
          <p:cNvSpPr txBox="1">
            <a:spLocks noChangeArrowheads="1"/>
          </p:cNvSpPr>
          <p:nvPr/>
        </p:nvSpPr>
        <p:spPr bwMode="auto">
          <a:xfrm>
            <a:off x="100298" y="2370724"/>
            <a:ext cx="561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1600" b="1">
                <a:solidFill>
                  <a:schemeClr val="tx1"/>
                </a:solidFill>
                <a:latin typeface="Arial" charset="0"/>
                <a:ea typeface="ＭＳ Ｐゴシック" pitchFamily="50" charset="-128"/>
              </a:defRPr>
            </a:lvl1pPr>
            <a:lvl2pPr marL="742950" indent="-285750" eaLnBrk="0" hangingPunct="0">
              <a:defRPr kumimoji="1" sz="1600" b="1">
                <a:solidFill>
                  <a:schemeClr val="tx1"/>
                </a:solidFill>
                <a:latin typeface="Arial" charset="0"/>
                <a:ea typeface="ＭＳ Ｐゴシック" pitchFamily="50" charset="-128"/>
              </a:defRPr>
            </a:lvl2pPr>
            <a:lvl3pPr marL="1143000" indent="-228600" eaLnBrk="0" hangingPunct="0">
              <a:defRPr kumimoji="1" sz="1600" b="1">
                <a:solidFill>
                  <a:schemeClr val="tx1"/>
                </a:solidFill>
                <a:latin typeface="Arial" charset="0"/>
                <a:ea typeface="ＭＳ Ｐゴシック" pitchFamily="50" charset="-128"/>
              </a:defRPr>
            </a:lvl3pPr>
            <a:lvl4pPr marL="1600200" indent="-228600" eaLnBrk="0" hangingPunct="0">
              <a:defRPr kumimoji="1" sz="1600" b="1">
                <a:solidFill>
                  <a:schemeClr val="tx1"/>
                </a:solidFill>
                <a:latin typeface="Arial" charset="0"/>
                <a:ea typeface="ＭＳ Ｐゴシック" pitchFamily="50" charset="-128"/>
              </a:defRPr>
            </a:lvl4pPr>
            <a:lvl5pPr marL="2057400" indent="-228600" eaLnBrk="0" hangingPunct="0">
              <a:defRPr kumimoji="1" sz="1600"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charset="0"/>
                <a:ea typeface="ＭＳ Ｐゴシック" pitchFamily="50" charset="-128"/>
              </a:defRPr>
            </a:lvl9pPr>
          </a:lstStyle>
          <a:p>
            <a:pPr eaLnBrk="1" hangingPunct="1"/>
            <a:r>
              <a:rPr lang="ja-JP" altLang="en-US" sz="2000" u="sng" dirty="0">
                <a:solidFill>
                  <a:schemeClr val="bg2"/>
                </a:solidFill>
                <a:latin typeface="HGP創英角ｺﾞｼｯｸUB" pitchFamily="50" charset="-128"/>
                <a:ea typeface="HGP創英角ｺﾞｼｯｸUB" pitchFamily="50" charset="-128"/>
              </a:rPr>
              <a:t>ベンゼン単分子接合の形成過程</a:t>
            </a:r>
          </a:p>
        </p:txBody>
      </p:sp>
      <p:sp>
        <p:nvSpPr>
          <p:cNvPr id="28" name="Line 54"/>
          <p:cNvSpPr>
            <a:spLocks noChangeShapeType="1"/>
          </p:cNvSpPr>
          <p:nvPr/>
        </p:nvSpPr>
        <p:spPr bwMode="auto">
          <a:xfrm>
            <a:off x="564211" y="651867"/>
            <a:ext cx="7942263" cy="0"/>
          </a:xfrm>
          <a:prstGeom prst="line">
            <a:avLst/>
          </a:prstGeom>
          <a:noFill/>
          <a:ln w="28575">
            <a:solidFill>
              <a:srgbClr val="476D1D"/>
            </a:solidFill>
            <a:round/>
            <a:headEnd/>
            <a:tailEnd/>
          </a:ln>
        </p:spPr>
        <p:txBody>
          <a:bodyPr/>
          <a:lstStyle/>
          <a:p>
            <a:endParaRPr lang="ja-JP" altLang="en-US" dirty="0">
              <a:latin typeface="HGP創英角ｺﾞｼｯｸUB" pitchFamily="50" charset="-128"/>
              <a:ea typeface="HGP創英角ｺﾞｼｯｸUB" pitchFamily="50" charset="-128"/>
            </a:endParaRPr>
          </a:p>
        </p:txBody>
      </p:sp>
      <p:sp>
        <p:nvSpPr>
          <p:cNvPr id="29" name="Line 54"/>
          <p:cNvSpPr>
            <a:spLocks noChangeShapeType="1"/>
          </p:cNvSpPr>
          <p:nvPr/>
        </p:nvSpPr>
        <p:spPr bwMode="auto">
          <a:xfrm>
            <a:off x="564211" y="548680"/>
            <a:ext cx="7942263" cy="0"/>
          </a:xfrm>
          <a:prstGeom prst="line">
            <a:avLst/>
          </a:prstGeom>
          <a:noFill/>
          <a:ln w="28575">
            <a:solidFill>
              <a:srgbClr val="476D1D"/>
            </a:solidFill>
            <a:round/>
            <a:headEnd/>
            <a:tailEnd/>
          </a:ln>
        </p:spPr>
        <p:txBody>
          <a:bodyPr/>
          <a:lstStyle/>
          <a:p>
            <a:endParaRPr lang="ja-JP" altLang="en-US" dirty="0">
              <a:latin typeface="HGP創英角ｺﾞｼｯｸUB" pitchFamily="50" charset="-128"/>
              <a:ea typeface="HGP創英角ｺﾞｼｯｸUB" pitchFamily="50" charset="-128"/>
            </a:endParaRPr>
          </a:p>
        </p:txBody>
      </p:sp>
      <p:sp>
        <p:nvSpPr>
          <p:cNvPr id="30" name="テキスト ボックス 308"/>
          <p:cNvSpPr txBox="1">
            <a:spLocks noChangeArrowheads="1"/>
          </p:cNvSpPr>
          <p:nvPr/>
        </p:nvSpPr>
        <p:spPr bwMode="auto">
          <a:xfrm>
            <a:off x="2908586" y="44624"/>
            <a:ext cx="3251211" cy="523220"/>
          </a:xfrm>
          <a:prstGeom prst="rect">
            <a:avLst/>
          </a:prstGeom>
          <a:noFill/>
          <a:ln w="9525">
            <a:noFill/>
            <a:miter lim="800000"/>
            <a:headEnd/>
            <a:tailEnd/>
          </a:ln>
        </p:spPr>
        <p:txBody>
          <a:bodyPr wrap="none">
            <a:spAutoFit/>
          </a:bodyPr>
          <a:lstStyle/>
          <a:p>
            <a:pPr algn="ctr"/>
            <a:r>
              <a:rPr lang="ja-JP" altLang="en-US" sz="2800" dirty="0" smtClean="0">
                <a:solidFill>
                  <a:schemeClr val="bg2"/>
                </a:solidFill>
                <a:latin typeface="HGP創英角ｺﾞｼｯｸUB" pitchFamily="50" charset="-128"/>
                <a:ea typeface="HGP創英角ｺﾞｼｯｸUB" pitchFamily="50" charset="-128"/>
              </a:rPr>
              <a:t>ベンゼン単分子接合</a:t>
            </a:r>
            <a:endParaRPr lang="ja-JP" altLang="en-US" sz="2800" dirty="0">
              <a:solidFill>
                <a:schemeClr val="bg2"/>
              </a:solidFill>
              <a:latin typeface="HGP創英角ｺﾞｼｯｸUB" pitchFamily="50" charset="-128"/>
              <a:ea typeface="HGP創英角ｺﾞｼｯｸUB" pitchFamily="50" charset="-128"/>
            </a:endParaRP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476990144"/>
              </p:ext>
            </p:extLst>
          </p:nvPr>
        </p:nvGraphicFramePr>
        <p:xfrm>
          <a:off x="4716016" y="1021198"/>
          <a:ext cx="1691804" cy="1183665"/>
        </p:xfrm>
        <a:graphic>
          <a:graphicData uri="http://schemas.openxmlformats.org/presentationml/2006/ole">
            <mc:AlternateContent xmlns:mc="http://schemas.openxmlformats.org/markup-compatibility/2006">
              <mc:Choice xmlns:v="urn:schemas-microsoft-com:vml" Requires="v">
                <p:oleObj spid="_x0000_s46755" name="ｸﾞﾗﾌ" r:id="rId7" imgW="3657600" imgH="2560320" progId="Origin50.Graph">
                  <p:embed/>
                </p:oleObj>
              </mc:Choice>
              <mc:Fallback>
                <p:oleObj name="ｸﾞﾗﾌ" r:id="rId7" imgW="3657600" imgH="2560320" progId="Origin50.Graph">
                  <p:embed/>
                  <p:pic>
                    <p:nvPicPr>
                      <p:cNvPr id="0" name="Object 37"/>
                      <p:cNvPicPr>
                        <a:picLocks noChangeAspect="1" noChangeArrowheads="1"/>
                      </p:cNvPicPr>
                      <p:nvPr/>
                    </p:nvPicPr>
                    <p:blipFill>
                      <a:blip r:embed="rId8"/>
                      <a:srcRect/>
                      <a:stretch>
                        <a:fillRect/>
                      </a:stretch>
                    </p:blipFill>
                    <p:spPr bwMode="auto">
                      <a:xfrm>
                        <a:off x="4716016" y="1021198"/>
                        <a:ext cx="1691804" cy="1183665"/>
                      </a:xfrm>
                      <a:prstGeom prst="rect">
                        <a:avLst/>
                      </a:prstGeom>
                      <a:solidFill>
                        <a:schemeClr val="tx1"/>
                      </a:solidFill>
                      <a:ln>
                        <a:noFill/>
                      </a:ln>
                    </p:spPr>
                  </p:pic>
                </p:oleObj>
              </mc:Fallback>
            </mc:AlternateContent>
          </a:graphicData>
        </a:graphic>
      </p:graphicFrame>
      <p:graphicFrame>
        <p:nvGraphicFramePr>
          <p:cNvPr id="3" name="オブジェクト 2"/>
          <p:cNvGraphicFramePr>
            <a:graphicFrameLocks noChangeAspect="1"/>
          </p:cNvGraphicFramePr>
          <p:nvPr>
            <p:extLst>
              <p:ext uri="{D42A27DB-BD31-4B8C-83A1-F6EECF244321}">
                <p14:modId xmlns:p14="http://schemas.microsoft.com/office/powerpoint/2010/main" val="3108741487"/>
              </p:ext>
            </p:extLst>
          </p:nvPr>
        </p:nvGraphicFramePr>
        <p:xfrm>
          <a:off x="394729" y="1021199"/>
          <a:ext cx="1693862" cy="1184275"/>
        </p:xfrm>
        <a:graphic>
          <a:graphicData uri="http://schemas.openxmlformats.org/presentationml/2006/ole">
            <mc:AlternateContent xmlns:mc="http://schemas.openxmlformats.org/markup-compatibility/2006">
              <mc:Choice xmlns:v="urn:schemas-microsoft-com:vml" Requires="v">
                <p:oleObj spid="_x0000_s46756" name="ｸﾞﾗﾌ" r:id="rId9" imgW="3657600" imgH="2560320" progId="Origin50.Graph">
                  <p:embed/>
                </p:oleObj>
              </mc:Choice>
              <mc:Fallback>
                <p:oleObj name="ｸﾞﾗﾌ" r:id="rId9" imgW="3657600" imgH="2560320" progId="Origin50.Graph">
                  <p:embed/>
                  <p:pic>
                    <p:nvPicPr>
                      <p:cNvPr id="0" name="オブジェクト 3"/>
                      <p:cNvPicPr>
                        <a:picLocks noChangeAspect="1" noChangeArrowheads="1"/>
                      </p:cNvPicPr>
                      <p:nvPr/>
                    </p:nvPicPr>
                    <p:blipFill>
                      <a:blip r:embed="rId10"/>
                      <a:srcRect/>
                      <a:stretch>
                        <a:fillRect/>
                      </a:stretch>
                    </p:blipFill>
                    <p:spPr bwMode="auto">
                      <a:xfrm>
                        <a:off x="394729" y="1021199"/>
                        <a:ext cx="1693862" cy="1184275"/>
                      </a:xfrm>
                      <a:prstGeom prst="rect">
                        <a:avLst/>
                      </a:prstGeom>
                      <a:noFill/>
                      <a:ln>
                        <a:noFill/>
                      </a:ln>
                    </p:spPr>
                  </p:pic>
                </p:oleObj>
              </mc:Fallback>
            </mc:AlternateContent>
          </a:graphicData>
        </a:graphic>
      </p:graphicFrame>
      <p:graphicFrame>
        <p:nvGraphicFramePr>
          <p:cNvPr id="4" name="オブジェクト 3"/>
          <p:cNvGraphicFramePr>
            <a:graphicFrameLocks noChangeAspect="1"/>
          </p:cNvGraphicFramePr>
          <p:nvPr>
            <p:extLst>
              <p:ext uri="{D42A27DB-BD31-4B8C-83A1-F6EECF244321}">
                <p14:modId xmlns:p14="http://schemas.microsoft.com/office/powerpoint/2010/main" val="570124752"/>
              </p:ext>
            </p:extLst>
          </p:nvPr>
        </p:nvGraphicFramePr>
        <p:xfrm>
          <a:off x="2411760" y="1002045"/>
          <a:ext cx="1794547" cy="1254253"/>
        </p:xfrm>
        <a:graphic>
          <a:graphicData uri="http://schemas.openxmlformats.org/presentationml/2006/ole">
            <mc:AlternateContent xmlns:mc="http://schemas.openxmlformats.org/markup-compatibility/2006">
              <mc:Choice xmlns:v="urn:schemas-microsoft-com:vml" Requires="v">
                <p:oleObj spid="_x0000_s46757" name="ｸﾞﾗﾌ" r:id="rId11" imgW="3657600" imgH="2560320" progId="Origin50.Graph">
                  <p:embed/>
                </p:oleObj>
              </mc:Choice>
              <mc:Fallback>
                <p:oleObj name="ｸﾞﾗﾌ" r:id="rId11" imgW="3657600" imgH="2560320" progId="Origin50.Graph">
                  <p:embed/>
                  <p:pic>
                    <p:nvPicPr>
                      <p:cNvPr id="0" name="オブジェクト 4"/>
                      <p:cNvPicPr>
                        <a:picLocks noChangeAspect="1" noChangeArrowheads="1"/>
                      </p:cNvPicPr>
                      <p:nvPr/>
                    </p:nvPicPr>
                    <p:blipFill>
                      <a:blip r:embed="rId12"/>
                      <a:srcRect/>
                      <a:stretch>
                        <a:fillRect/>
                      </a:stretch>
                    </p:blipFill>
                    <p:spPr bwMode="auto">
                      <a:xfrm>
                        <a:off x="2411760" y="1002045"/>
                        <a:ext cx="1794547" cy="1254253"/>
                      </a:xfrm>
                      <a:prstGeom prst="rect">
                        <a:avLst/>
                      </a:prstGeom>
                      <a:solidFill>
                        <a:schemeClr val="tx1"/>
                      </a:solidFill>
                      <a:ln>
                        <a:noFill/>
                      </a:ln>
                    </p:spPr>
                  </p:pic>
                </p:oleObj>
              </mc:Fallback>
            </mc:AlternateContent>
          </a:graphicData>
        </a:graphic>
      </p:graphicFrame>
      <p:sp>
        <p:nvSpPr>
          <p:cNvPr id="41" name="正方形/長方形 40"/>
          <p:cNvSpPr/>
          <p:nvPr/>
        </p:nvSpPr>
        <p:spPr>
          <a:xfrm>
            <a:off x="5704919" y="2387532"/>
            <a:ext cx="3374642" cy="307777"/>
          </a:xfrm>
          <a:prstGeom prst="rect">
            <a:avLst/>
          </a:prstGeom>
        </p:spPr>
        <p:txBody>
          <a:bodyPr wrap="none">
            <a:spAutoFit/>
          </a:bodyPr>
          <a:lstStyle/>
          <a:p>
            <a:r>
              <a:rPr lang="en-US" altLang="ja-JP" sz="1400" i="1" dirty="0">
                <a:solidFill>
                  <a:schemeClr val="bg2"/>
                </a:solidFill>
                <a:latin typeface="Arial" pitchFamily="34" charset="0"/>
                <a:cs typeface="Arial" pitchFamily="34" charset="0"/>
              </a:rPr>
              <a:t>G</a:t>
            </a:r>
            <a:r>
              <a:rPr lang="en-US" altLang="ja-JP" sz="1400" i="1" baseline="-30000" dirty="0">
                <a:solidFill>
                  <a:schemeClr val="bg2"/>
                </a:solidFill>
                <a:latin typeface="Arial" pitchFamily="34" charset="0"/>
                <a:cs typeface="Arial" pitchFamily="34" charset="0"/>
              </a:rPr>
              <a:t>0</a:t>
            </a:r>
            <a:r>
              <a:rPr lang="en-US" altLang="ja-JP" sz="1400" i="1" dirty="0">
                <a:solidFill>
                  <a:schemeClr val="bg2"/>
                </a:solidFill>
                <a:latin typeface="Arial" pitchFamily="34" charset="0"/>
                <a:cs typeface="Arial" pitchFamily="34" charset="0"/>
              </a:rPr>
              <a:t> </a:t>
            </a:r>
            <a:r>
              <a:rPr lang="ja-JP" altLang="en-US" sz="1400" dirty="0">
                <a:solidFill>
                  <a:schemeClr val="bg2"/>
                </a:solidFill>
                <a:latin typeface="HGP明朝E" pitchFamily="18" charset="-128"/>
              </a:rPr>
              <a:t>＝</a:t>
            </a:r>
            <a:r>
              <a:rPr lang="en-US" altLang="ja-JP" sz="1400" dirty="0" smtClean="0">
                <a:solidFill>
                  <a:schemeClr val="bg2"/>
                </a:solidFill>
                <a:latin typeface="Arial" pitchFamily="34" charset="0"/>
                <a:cs typeface="Arial" pitchFamily="34" charset="0"/>
              </a:rPr>
              <a:t>12.9 kΩ</a:t>
            </a:r>
            <a:r>
              <a:rPr lang="en-US" altLang="ja-JP" sz="1400" baseline="30000" dirty="0" smtClean="0">
                <a:solidFill>
                  <a:schemeClr val="bg2"/>
                </a:solidFill>
                <a:latin typeface="Arial" pitchFamily="34" charset="0"/>
                <a:cs typeface="Arial" pitchFamily="34" charset="0"/>
              </a:rPr>
              <a:t>-1</a:t>
            </a:r>
            <a:r>
              <a:rPr lang="en-US" altLang="ja-JP" sz="1400" dirty="0" smtClean="0">
                <a:solidFill>
                  <a:schemeClr val="bg2"/>
                </a:solidFill>
                <a:latin typeface="Arial" pitchFamily="34" charset="0"/>
                <a:cs typeface="Arial" pitchFamily="34" charset="0"/>
              </a:rPr>
              <a:t> </a:t>
            </a:r>
            <a:r>
              <a:rPr lang="ja-JP" altLang="en-US" sz="1400" dirty="0" smtClean="0">
                <a:solidFill>
                  <a:schemeClr val="bg2"/>
                </a:solidFill>
                <a:latin typeface="HGP明朝E" pitchFamily="18" charset="-128"/>
              </a:rPr>
              <a:t>：</a:t>
            </a:r>
            <a:r>
              <a:rPr lang="en-US" altLang="ja-JP" sz="1400" dirty="0" smtClean="0">
                <a:solidFill>
                  <a:schemeClr val="bg2"/>
                </a:solidFill>
                <a:latin typeface="HGP明朝E" pitchFamily="18" charset="-128"/>
              </a:rPr>
              <a:t>Au</a:t>
            </a:r>
            <a:r>
              <a:rPr lang="ja-JP" altLang="en-US" sz="1400" dirty="0" smtClean="0">
                <a:solidFill>
                  <a:schemeClr val="bg2"/>
                </a:solidFill>
                <a:latin typeface="HGS創英角ｺﾞｼｯｸUB" pitchFamily="50" charset="-128"/>
                <a:ea typeface="HGS創英角ｺﾞｼｯｸUB" pitchFamily="50" charset="-128"/>
              </a:rPr>
              <a:t>単原子接合の伝導度</a:t>
            </a:r>
            <a:endParaRPr lang="en-US" altLang="ja-JP" sz="1400" dirty="0">
              <a:solidFill>
                <a:schemeClr val="bg2"/>
              </a:solidFill>
              <a:latin typeface="HGS創英角ｺﾞｼｯｸUB" pitchFamily="50" charset="-128"/>
              <a:ea typeface="HGS創英角ｺﾞｼｯｸUB" pitchFamily="50" charset="-128"/>
            </a:endParaRPr>
          </a:p>
        </p:txBody>
      </p:sp>
    </p:spTree>
    <p:extLst>
      <p:ext uri="{BB962C8B-B14F-4D97-AF65-F5344CB8AC3E}">
        <p14:creationId xmlns:p14="http://schemas.microsoft.com/office/powerpoint/2010/main" val="284044414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strips(downRight)">
                                      <p:cBhvr>
                                        <p:cTn id="7" dur="500"/>
                                        <p:tgtEl>
                                          <p:spTgt spid="40"/>
                                        </p:tgtEl>
                                      </p:cBhvr>
                                    </p:animEffect>
                                  </p:childTnLst>
                                </p:cTn>
                              </p:par>
                              <p:par>
                                <p:cTn id="8" presetID="18" presetClass="entr" presetSubtype="6" fill="hold" nodeType="withEffect">
                                  <p:stCondLst>
                                    <p:cond delay="0"/>
                                  </p:stCondLst>
                                  <p:childTnLst>
                                    <p:set>
                                      <p:cBhvr>
                                        <p:cTn id="9" dur="1" fill="hold">
                                          <p:stCondLst>
                                            <p:cond delay="0"/>
                                          </p:stCondLst>
                                        </p:cTn>
                                        <p:tgtEl>
                                          <p:spTgt spid="153602"/>
                                        </p:tgtEl>
                                        <p:attrNameLst>
                                          <p:attrName>style.visibility</p:attrName>
                                        </p:attrNameLst>
                                      </p:cBhvr>
                                      <p:to>
                                        <p:strVal val="visible"/>
                                      </p:to>
                                    </p:set>
                                    <p:animEffect transition="in" filter="strips(downRight)">
                                      <p:cBhvr>
                                        <p:cTn id="10" dur="500"/>
                                        <p:tgtEl>
                                          <p:spTgt spid="15360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5360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22" presetClass="entr" presetSubtype="1"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6"/>
          <p:cNvSpPr>
            <a:spLocks noChangeArrowheads="1"/>
          </p:cNvSpPr>
          <p:nvPr/>
        </p:nvSpPr>
        <p:spPr bwMode="auto">
          <a:xfrm>
            <a:off x="533400" y="6553200"/>
            <a:ext cx="8077200" cy="76200"/>
          </a:xfrm>
          <a:prstGeom prst="rect">
            <a:avLst/>
          </a:prstGeom>
          <a:gradFill rotWithShape="0">
            <a:gsLst>
              <a:gs pos="0">
                <a:srgbClr val="5E9EFF"/>
              </a:gs>
              <a:gs pos="39999">
                <a:srgbClr val="85C2FF"/>
              </a:gs>
              <a:gs pos="70000">
                <a:srgbClr val="C4D6EB"/>
              </a:gs>
              <a:gs pos="100000">
                <a:srgbClr val="FFEBFA"/>
              </a:gs>
            </a:gsLst>
            <a:lin ang="0" scaled="1"/>
          </a:gradFill>
          <a:ln w="9525">
            <a:noFill/>
            <a:miter lim="800000"/>
            <a:headEnd/>
            <a:tailEnd/>
          </a:ln>
          <a:effectLst/>
        </p:spPr>
        <p:txBody>
          <a:bodyPr wrap="none" anchor="ctr"/>
          <a:lstStyle/>
          <a:p>
            <a:endParaRPr lang="ja-JP" altLang="en-US" dirty="0">
              <a:latin typeface="HGP創英角ｺﾞｼｯｸUB" pitchFamily="50" charset="-128"/>
              <a:ea typeface="HGP創英角ｺﾞｼｯｸUB" pitchFamily="50" charset="-128"/>
            </a:endParaRPr>
          </a:p>
        </p:txBody>
      </p:sp>
      <p:sp>
        <p:nvSpPr>
          <p:cNvPr id="11" name="Line 54"/>
          <p:cNvSpPr>
            <a:spLocks noChangeShapeType="1"/>
          </p:cNvSpPr>
          <p:nvPr/>
        </p:nvSpPr>
        <p:spPr bwMode="auto">
          <a:xfrm>
            <a:off x="564211" y="719882"/>
            <a:ext cx="7942263" cy="0"/>
          </a:xfrm>
          <a:prstGeom prst="line">
            <a:avLst/>
          </a:prstGeom>
          <a:noFill/>
          <a:ln w="28575">
            <a:solidFill>
              <a:srgbClr val="FF9966"/>
            </a:solidFill>
            <a:round/>
            <a:headEnd/>
            <a:tailEnd/>
          </a:ln>
        </p:spPr>
        <p:txBody>
          <a:bodyPr/>
          <a:lstStyle/>
          <a:p>
            <a:pPr algn="ctr"/>
            <a:endParaRPr lang="ja-JP" altLang="en-US" dirty="0">
              <a:latin typeface="HGP創英角ｺﾞｼｯｸUB" pitchFamily="50" charset="-128"/>
              <a:ea typeface="HGP創英角ｺﾞｼｯｸUB" pitchFamily="50" charset="-128"/>
            </a:endParaRPr>
          </a:p>
        </p:txBody>
      </p:sp>
      <p:sp>
        <p:nvSpPr>
          <p:cNvPr id="12" name="Line 54"/>
          <p:cNvSpPr>
            <a:spLocks noChangeShapeType="1"/>
          </p:cNvSpPr>
          <p:nvPr/>
        </p:nvSpPr>
        <p:spPr bwMode="auto">
          <a:xfrm>
            <a:off x="564211" y="616695"/>
            <a:ext cx="7942263" cy="0"/>
          </a:xfrm>
          <a:prstGeom prst="line">
            <a:avLst/>
          </a:prstGeom>
          <a:noFill/>
          <a:ln w="28575">
            <a:solidFill>
              <a:srgbClr val="FF9966"/>
            </a:solidFill>
            <a:round/>
            <a:headEnd/>
            <a:tailEnd/>
          </a:ln>
        </p:spPr>
        <p:txBody>
          <a:bodyPr/>
          <a:lstStyle/>
          <a:p>
            <a:pPr algn="ctr"/>
            <a:endParaRPr lang="ja-JP" altLang="en-US" dirty="0">
              <a:latin typeface="HGP創英角ｺﾞｼｯｸUB" pitchFamily="50" charset="-128"/>
              <a:ea typeface="HGP創英角ｺﾞｼｯｸUB" pitchFamily="50" charset="-128"/>
            </a:endParaRPr>
          </a:p>
        </p:txBody>
      </p:sp>
      <p:sp>
        <p:nvSpPr>
          <p:cNvPr id="13" name="テキスト ボックス 308"/>
          <p:cNvSpPr txBox="1">
            <a:spLocks noChangeArrowheads="1"/>
          </p:cNvSpPr>
          <p:nvPr/>
        </p:nvSpPr>
        <p:spPr bwMode="auto">
          <a:xfrm>
            <a:off x="1907704" y="116632"/>
            <a:ext cx="5187639" cy="523220"/>
          </a:xfrm>
          <a:prstGeom prst="rect">
            <a:avLst/>
          </a:prstGeom>
          <a:noFill/>
          <a:ln w="9525">
            <a:noFill/>
            <a:miter lim="800000"/>
            <a:headEnd/>
            <a:tailEnd/>
          </a:ln>
        </p:spPr>
        <p:txBody>
          <a:bodyPr wrap="none">
            <a:spAutoFit/>
          </a:bodyPr>
          <a:lstStyle/>
          <a:p>
            <a:pPr algn="ctr"/>
            <a:r>
              <a:rPr lang="ja-JP" altLang="en-US" sz="2800" dirty="0" smtClean="0">
                <a:solidFill>
                  <a:srgbClr val="FFC000"/>
                </a:solidFill>
                <a:latin typeface="HGP創英角ｺﾞｼｯｸUB" pitchFamily="50" charset="-128"/>
                <a:ea typeface="HGP創英角ｺﾞｼｯｸUB" pitchFamily="50" charset="-128"/>
              </a:rPr>
              <a:t>これからの研究の学術的なねらい</a:t>
            </a:r>
            <a:endParaRPr lang="ja-JP" altLang="en-US" sz="2800" dirty="0">
              <a:solidFill>
                <a:srgbClr val="FFC000"/>
              </a:solidFill>
              <a:latin typeface="HGP創英角ｺﾞｼｯｸUB" pitchFamily="50" charset="-128"/>
              <a:ea typeface="HGP創英角ｺﾞｼｯｸUB" pitchFamily="50" charset="-128"/>
            </a:endParaRPr>
          </a:p>
        </p:txBody>
      </p:sp>
      <p:pic>
        <p:nvPicPr>
          <p:cNvPr id="14"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299" y="768324"/>
            <a:ext cx="2321739" cy="140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42"/>
          <p:cNvGrpSpPr>
            <a:grpSpLocks/>
          </p:cNvGrpSpPr>
          <p:nvPr/>
        </p:nvGrpSpPr>
        <p:grpSpPr bwMode="auto">
          <a:xfrm>
            <a:off x="2783144" y="1430514"/>
            <a:ext cx="5929312" cy="3946525"/>
            <a:chOff x="1017" y="1152"/>
            <a:chExt cx="3735" cy="2486"/>
          </a:xfrm>
        </p:grpSpPr>
        <p:grpSp>
          <p:nvGrpSpPr>
            <p:cNvPr id="24" name="Group 4"/>
            <p:cNvGrpSpPr>
              <a:grpSpLocks/>
            </p:cNvGrpSpPr>
            <p:nvPr/>
          </p:nvGrpSpPr>
          <p:grpSpPr bwMode="auto">
            <a:xfrm>
              <a:off x="2132" y="1152"/>
              <a:ext cx="1487" cy="1247"/>
              <a:chOff x="2057" y="862"/>
              <a:chExt cx="1549" cy="1351"/>
            </a:xfrm>
          </p:grpSpPr>
          <p:sp>
            <p:nvSpPr>
              <p:cNvPr id="45" name="AutoShape 5"/>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HGP創英角ｺﾞｼｯｸUB" pitchFamily="50" charset="-128"/>
                  <a:ea typeface="HGP創英角ｺﾞｼｯｸUB" pitchFamily="50" charset="-128"/>
                </a:endParaRPr>
              </a:p>
            </p:txBody>
          </p:sp>
          <p:sp>
            <p:nvSpPr>
              <p:cNvPr id="46" name="AutoShape 6"/>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HGP創英角ｺﾞｼｯｸUB" pitchFamily="50" charset="-128"/>
                  <a:ea typeface="HGP創英角ｺﾞｼｯｸUB" pitchFamily="50" charset="-128"/>
                </a:endParaRPr>
              </a:p>
            </p:txBody>
          </p:sp>
          <p:sp>
            <p:nvSpPr>
              <p:cNvPr id="47" name="AutoShape 7"/>
              <p:cNvSpPr>
                <a:spLocks noChangeArrowheads="1"/>
              </p:cNvSpPr>
              <p:nvPr/>
            </p:nvSpPr>
            <p:spPr bwMode="gray">
              <a:xfrm>
                <a:off x="2147" y="942"/>
                <a:ext cx="1350" cy="1168"/>
              </a:xfrm>
              <a:prstGeom prst="hexagon">
                <a:avLst>
                  <a:gd name="adj" fmla="val 28896"/>
                  <a:gd name="vf" fmla="val 115470"/>
                </a:avLst>
              </a:prstGeom>
              <a:gradFill rotWithShape="1">
                <a:gsLst>
                  <a:gs pos="0">
                    <a:srgbClr val="7262EC"/>
                  </a:gs>
                  <a:gs pos="100000">
                    <a:srgbClr val="2614AA"/>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HGP創英角ｺﾞｼｯｸUB" pitchFamily="50" charset="-128"/>
                  <a:ea typeface="HGP創英角ｺﾞｼｯｸUB" pitchFamily="50" charset="-128"/>
                </a:endParaRPr>
              </a:p>
            </p:txBody>
          </p:sp>
        </p:grpSp>
        <p:grpSp>
          <p:nvGrpSpPr>
            <p:cNvPr id="25" name="Group 8"/>
            <p:cNvGrpSpPr>
              <a:grpSpLocks/>
            </p:cNvGrpSpPr>
            <p:nvPr/>
          </p:nvGrpSpPr>
          <p:grpSpPr bwMode="auto">
            <a:xfrm>
              <a:off x="1017" y="1773"/>
              <a:ext cx="1488" cy="1247"/>
              <a:chOff x="1110" y="2656"/>
              <a:chExt cx="1549" cy="1351"/>
            </a:xfrm>
          </p:grpSpPr>
          <p:sp>
            <p:nvSpPr>
              <p:cNvPr id="41" name="AutoShape 9"/>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HGP創英角ｺﾞｼｯｸUB" pitchFamily="50" charset="-128"/>
                  <a:ea typeface="HGP創英角ｺﾞｼｯｸUB" pitchFamily="50" charset="-128"/>
                </a:endParaRPr>
              </a:p>
            </p:txBody>
          </p:sp>
          <p:sp>
            <p:nvSpPr>
              <p:cNvPr id="43" name="AutoShape 10"/>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HGP創英角ｺﾞｼｯｸUB" pitchFamily="50" charset="-128"/>
                  <a:ea typeface="HGP創英角ｺﾞｼｯｸUB" pitchFamily="50" charset="-128"/>
                </a:endParaRPr>
              </a:p>
            </p:txBody>
          </p:sp>
          <p:sp>
            <p:nvSpPr>
              <p:cNvPr id="44" name="AutoShape 11"/>
              <p:cNvSpPr>
                <a:spLocks noChangeArrowheads="1"/>
              </p:cNvSpPr>
              <p:nvPr/>
            </p:nvSpPr>
            <p:spPr bwMode="gray">
              <a:xfrm>
                <a:off x="1200" y="2736"/>
                <a:ext cx="1350" cy="1168"/>
              </a:xfrm>
              <a:prstGeom prst="hexagon">
                <a:avLst>
                  <a:gd name="adj" fmla="val 28896"/>
                  <a:gd name="vf" fmla="val 115470"/>
                </a:avLst>
              </a:prstGeom>
              <a:gradFill rotWithShape="1">
                <a:gsLst>
                  <a:gs pos="0">
                    <a:srgbClr val="24B443"/>
                  </a:gs>
                  <a:gs pos="100000">
                    <a:srgbClr val="115D16"/>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HGP創英角ｺﾞｼｯｸUB" pitchFamily="50" charset="-128"/>
                  <a:ea typeface="HGP創英角ｺﾞｼｯｸUB" pitchFamily="50" charset="-128"/>
                </a:endParaRPr>
              </a:p>
            </p:txBody>
          </p:sp>
        </p:grpSp>
        <p:sp>
          <p:nvSpPr>
            <p:cNvPr id="26" name="Text Box 16"/>
            <p:cNvSpPr txBox="1">
              <a:spLocks noChangeArrowheads="1"/>
            </p:cNvSpPr>
            <p:nvPr/>
          </p:nvSpPr>
          <p:spPr bwMode="gray">
            <a:xfrm>
              <a:off x="2326" y="1619"/>
              <a:ext cx="108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smtClean="0">
                  <a:solidFill>
                    <a:srgbClr val="FFFFFF"/>
                  </a:solidFill>
                  <a:latin typeface="HGP創英角ｺﾞｼｯｸUB" pitchFamily="50" charset="-128"/>
                  <a:ea typeface="HGP創英角ｺﾞｼｯｸUB" pitchFamily="50" charset="-128"/>
                </a:rPr>
                <a:t>界面相互作用</a:t>
              </a:r>
              <a:endParaRPr lang="en-US" altLang="ja-JP" sz="2000" dirty="0">
                <a:solidFill>
                  <a:srgbClr val="FFFFFF"/>
                </a:solidFill>
                <a:latin typeface="HGP創英角ｺﾞｼｯｸUB" pitchFamily="50" charset="-128"/>
                <a:ea typeface="HGP創英角ｺﾞｼｯｸUB" pitchFamily="50" charset="-128"/>
              </a:endParaRPr>
            </a:p>
          </p:txBody>
        </p:sp>
        <p:sp>
          <p:nvSpPr>
            <p:cNvPr id="27" name="Text Box 17"/>
            <p:cNvSpPr txBox="1">
              <a:spLocks noChangeArrowheads="1"/>
            </p:cNvSpPr>
            <p:nvPr/>
          </p:nvSpPr>
          <p:spPr bwMode="gray">
            <a:xfrm>
              <a:off x="1413" y="2281"/>
              <a:ext cx="601"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smtClean="0">
                  <a:solidFill>
                    <a:srgbClr val="FFFFFF"/>
                  </a:solidFill>
                  <a:latin typeface="HGP創英角ｺﾞｼｯｸUB" pitchFamily="50" charset="-128"/>
                  <a:ea typeface="HGP創英角ｺﾞｼｯｸUB" pitchFamily="50" charset="-128"/>
                </a:rPr>
                <a:t>量子化</a:t>
              </a:r>
              <a:endParaRPr lang="en-US" altLang="ja-JP" sz="2000" dirty="0">
                <a:solidFill>
                  <a:srgbClr val="FFFFFF"/>
                </a:solidFill>
                <a:latin typeface="HGP創英角ｺﾞｼｯｸUB" pitchFamily="50" charset="-128"/>
                <a:ea typeface="HGP創英角ｺﾞｼｯｸUB" pitchFamily="50" charset="-128"/>
              </a:endParaRPr>
            </a:p>
          </p:txBody>
        </p:sp>
        <p:grpSp>
          <p:nvGrpSpPr>
            <p:cNvPr id="28" name="Group 23"/>
            <p:cNvGrpSpPr>
              <a:grpSpLocks/>
            </p:cNvGrpSpPr>
            <p:nvPr/>
          </p:nvGrpSpPr>
          <p:grpSpPr bwMode="auto">
            <a:xfrm>
              <a:off x="3264" y="1776"/>
              <a:ext cx="1488" cy="1247"/>
              <a:chOff x="3174" y="2656"/>
              <a:chExt cx="1549" cy="1351"/>
            </a:xfrm>
          </p:grpSpPr>
          <p:sp>
            <p:nvSpPr>
              <p:cNvPr id="35" name="AutoShape 24"/>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HGP創英角ｺﾞｼｯｸUB" pitchFamily="50" charset="-128"/>
                  <a:ea typeface="HGP創英角ｺﾞｼｯｸUB" pitchFamily="50" charset="-128"/>
                </a:endParaRPr>
              </a:p>
            </p:txBody>
          </p:sp>
          <p:sp>
            <p:nvSpPr>
              <p:cNvPr id="36" name="AutoShape 25"/>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HGP創英角ｺﾞｼｯｸUB" pitchFamily="50" charset="-128"/>
                  <a:ea typeface="HGP創英角ｺﾞｼｯｸUB" pitchFamily="50" charset="-128"/>
                </a:endParaRPr>
              </a:p>
            </p:txBody>
          </p:sp>
          <p:sp>
            <p:nvSpPr>
              <p:cNvPr id="37" name="AutoShape 26"/>
              <p:cNvSpPr>
                <a:spLocks noChangeArrowheads="1"/>
              </p:cNvSpPr>
              <p:nvPr/>
            </p:nvSpPr>
            <p:spPr bwMode="gray">
              <a:xfrm>
                <a:off x="3264" y="2736"/>
                <a:ext cx="1350" cy="1168"/>
              </a:xfrm>
              <a:prstGeom prst="hexagon">
                <a:avLst>
                  <a:gd name="adj" fmla="val 28896"/>
                  <a:gd name="vf" fmla="val 115470"/>
                </a:avLst>
              </a:prstGeom>
              <a:gradFill rotWithShape="1">
                <a:gsLst>
                  <a:gs pos="0">
                    <a:srgbClr val="EC941E">
                      <a:gamma/>
                      <a:shade val="46275"/>
                      <a:invGamma/>
                    </a:srgbClr>
                  </a:gs>
                  <a:gs pos="100000">
                    <a:srgbClr val="EC941E"/>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HGP創英角ｺﾞｼｯｸUB" pitchFamily="50" charset="-128"/>
                  <a:ea typeface="HGP創英角ｺﾞｼｯｸUB" pitchFamily="50" charset="-128"/>
                </a:endParaRPr>
              </a:p>
            </p:txBody>
          </p:sp>
        </p:grpSp>
        <p:sp>
          <p:nvSpPr>
            <p:cNvPr id="29" name="Text Box 28"/>
            <p:cNvSpPr txBox="1">
              <a:spLocks noChangeArrowheads="1"/>
            </p:cNvSpPr>
            <p:nvPr/>
          </p:nvSpPr>
          <p:spPr bwMode="gray">
            <a:xfrm>
              <a:off x="3647" y="2260"/>
              <a:ext cx="76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2000" dirty="0" smtClean="0">
                  <a:solidFill>
                    <a:srgbClr val="FFFFFF"/>
                  </a:solidFill>
                  <a:latin typeface="HGP創英角ｺﾞｼｯｸUB" pitchFamily="50" charset="-128"/>
                  <a:ea typeface="HGP創英角ｺﾞｼｯｸUB" pitchFamily="50" charset="-128"/>
                </a:rPr>
                <a:t>低次元性</a:t>
              </a:r>
              <a:endParaRPr lang="en-US" altLang="ja-JP" sz="2000" dirty="0">
                <a:solidFill>
                  <a:srgbClr val="FFFFFF"/>
                </a:solidFill>
                <a:latin typeface="HGP創英角ｺﾞｼｯｸUB" pitchFamily="50" charset="-128"/>
                <a:ea typeface="HGP創英角ｺﾞｼｯｸUB" pitchFamily="50" charset="-128"/>
              </a:endParaRPr>
            </a:p>
          </p:txBody>
        </p:sp>
        <p:grpSp>
          <p:nvGrpSpPr>
            <p:cNvPr id="30" name="Group 29"/>
            <p:cNvGrpSpPr>
              <a:grpSpLocks/>
            </p:cNvGrpSpPr>
            <p:nvPr/>
          </p:nvGrpSpPr>
          <p:grpSpPr bwMode="auto">
            <a:xfrm>
              <a:off x="2142" y="2391"/>
              <a:ext cx="1488" cy="1247"/>
              <a:chOff x="3174" y="2656"/>
              <a:chExt cx="1549" cy="1351"/>
            </a:xfrm>
          </p:grpSpPr>
          <p:sp>
            <p:nvSpPr>
              <p:cNvPr id="32" name="AutoShape 30"/>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HGP創英角ｺﾞｼｯｸUB" pitchFamily="50" charset="-128"/>
                  <a:ea typeface="HGP創英角ｺﾞｼｯｸUB" pitchFamily="50" charset="-128"/>
                </a:endParaRPr>
              </a:p>
            </p:txBody>
          </p:sp>
          <p:sp>
            <p:nvSpPr>
              <p:cNvPr id="33" name="AutoShape 31"/>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HGP創英角ｺﾞｼｯｸUB" pitchFamily="50" charset="-128"/>
                  <a:ea typeface="HGP創英角ｺﾞｼｯｸUB" pitchFamily="50" charset="-128"/>
                </a:endParaRPr>
              </a:p>
            </p:txBody>
          </p:sp>
          <p:sp>
            <p:nvSpPr>
              <p:cNvPr id="34" name="AutoShape 32"/>
              <p:cNvSpPr>
                <a:spLocks noChangeArrowheads="1"/>
              </p:cNvSpPr>
              <p:nvPr/>
            </p:nvSpPr>
            <p:spPr bwMode="gray">
              <a:xfrm>
                <a:off x="3264" y="2736"/>
                <a:ext cx="1350" cy="1168"/>
              </a:xfrm>
              <a:prstGeom prst="hexagon">
                <a:avLst>
                  <a:gd name="adj" fmla="val 28896"/>
                  <a:gd name="vf" fmla="val 115470"/>
                </a:avLst>
              </a:prstGeom>
              <a:gradFill rotWithShape="1">
                <a:gsLst>
                  <a:gs pos="0">
                    <a:srgbClr val="0066CC"/>
                  </a:gs>
                  <a:gs pos="100000">
                    <a:srgbClr val="0066CC">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HGP創英角ｺﾞｼｯｸUB" pitchFamily="50" charset="-128"/>
                  <a:ea typeface="HGP創英角ｺﾞｼｯｸUB" pitchFamily="50" charset="-128"/>
                </a:endParaRPr>
              </a:p>
            </p:txBody>
          </p:sp>
        </p:grpSp>
        <p:sp>
          <p:nvSpPr>
            <p:cNvPr id="31" name="Text Box 33"/>
            <p:cNvSpPr txBox="1">
              <a:spLocks noChangeArrowheads="1"/>
            </p:cNvSpPr>
            <p:nvPr/>
          </p:nvSpPr>
          <p:spPr bwMode="gray">
            <a:xfrm>
              <a:off x="2269" y="2880"/>
              <a:ext cx="124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2000" dirty="0" smtClean="0">
                  <a:solidFill>
                    <a:srgbClr val="FFFFFF"/>
                  </a:solidFill>
                  <a:latin typeface="HGP創英角ｺﾞｼｯｸUB" pitchFamily="50" charset="-128"/>
                  <a:ea typeface="HGP創英角ｺﾞｼｯｸUB" pitchFamily="50" charset="-128"/>
                </a:rPr>
                <a:t>分子間相互作用</a:t>
              </a:r>
              <a:endParaRPr lang="en-US" altLang="ja-JP" sz="2000" dirty="0">
                <a:solidFill>
                  <a:srgbClr val="FFFFFF"/>
                </a:solidFill>
                <a:latin typeface="HGP創英角ｺﾞｼｯｸUB" pitchFamily="50" charset="-128"/>
                <a:ea typeface="HGP創英角ｺﾞｼｯｸUB" pitchFamily="50" charset="-128"/>
              </a:endParaRPr>
            </a:p>
          </p:txBody>
        </p:sp>
      </p:grpSp>
      <p:sp>
        <p:nvSpPr>
          <p:cNvPr id="51" name="Rectangle 6"/>
          <p:cNvSpPr>
            <a:spLocks noChangeArrowheads="1"/>
          </p:cNvSpPr>
          <p:nvPr/>
        </p:nvSpPr>
        <p:spPr bwMode="auto">
          <a:xfrm>
            <a:off x="533400" y="6553200"/>
            <a:ext cx="8077200" cy="76200"/>
          </a:xfrm>
          <a:prstGeom prst="rect">
            <a:avLst/>
          </a:prstGeom>
          <a:gradFill rotWithShape="0">
            <a:gsLst>
              <a:gs pos="0">
                <a:srgbClr val="5E9EFF"/>
              </a:gs>
              <a:gs pos="39999">
                <a:srgbClr val="85C2FF"/>
              </a:gs>
              <a:gs pos="70000">
                <a:srgbClr val="C4D6EB"/>
              </a:gs>
              <a:gs pos="100000">
                <a:srgbClr val="FFEBFA"/>
              </a:gs>
            </a:gsLst>
            <a:lin ang="0" scaled="1"/>
          </a:gradFill>
          <a:ln w="9525">
            <a:noFill/>
            <a:miter lim="800000"/>
            <a:headEnd/>
            <a:tailEnd/>
          </a:ln>
          <a:effectLst/>
        </p:spPr>
        <p:txBody>
          <a:bodyPr wrap="none" anchor="ctr"/>
          <a:lstStyle/>
          <a:p>
            <a:endParaRPr lang="ja-JP" altLang="en-US" dirty="0">
              <a:latin typeface="HGP創英角ｺﾞｼｯｸUB" pitchFamily="50" charset="-128"/>
              <a:ea typeface="HGP創英角ｺﾞｼｯｸUB" pitchFamily="50" charset="-128"/>
            </a:endParaRPr>
          </a:p>
        </p:txBody>
      </p:sp>
      <p:grpSp>
        <p:nvGrpSpPr>
          <p:cNvPr id="52" name="グループ化 51"/>
          <p:cNvGrpSpPr/>
          <p:nvPr/>
        </p:nvGrpSpPr>
        <p:grpSpPr>
          <a:xfrm>
            <a:off x="291806" y="5654430"/>
            <a:ext cx="8707286" cy="1037678"/>
            <a:chOff x="362481" y="5125045"/>
            <a:chExt cx="10383305" cy="824235"/>
          </a:xfrm>
        </p:grpSpPr>
        <p:sp>
          <p:nvSpPr>
            <p:cNvPr id="53" name="AutoShape 20"/>
            <p:cNvSpPr>
              <a:spLocks noChangeArrowheads="1"/>
            </p:cNvSpPr>
            <p:nvPr/>
          </p:nvSpPr>
          <p:spPr bwMode="gray">
            <a:xfrm>
              <a:off x="362481" y="5125045"/>
              <a:ext cx="10383305" cy="824235"/>
            </a:xfrm>
            <a:prstGeom prst="roundRect">
              <a:avLst>
                <a:gd name="adj" fmla="val 11921"/>
              </a:avLst>
            </a:prstGeom>
            <a:gradFill rotWithShape="1">
              <a:gsLst>
                <a:gs pos="0">
                  <a:srgbClr val="EC941E"/>
                </a:gs>
                <a:gs pos="100000">
                  <a:srgbClr val="EC941E">
                    <a:gamma/>
                    <a:shade val="69804"/>
                    <a:invGamma/>
                  </a:srgbClr>
                </a:gs>
              </a:gsLst>
              <a:lin ang="5400000" scaled="1"/>
            </a:gradFill>
            <a:ln w="38100">
              <a:solidFill>
                <a:srgbClr val="FEFEFE"/>
              </a:solidFill>
              <a:round/>
              <a:headEnd/>
              <a:tailEnd/>
            </a:ln>
            <a:effectLst>
              <a:outerShdw dist="127000" dir="2700000" algn="ctr" rotWithShape="0">
                <a:schemeClr val="bg2">
                  <a:alpha val="50000"/>
                </a:schemeClr>
              </a:outerShdw>
            </a:effectLst>
          </p:spPr>
          <p:txBody>
            <a:bodyPr wrap="none" anchor="ctr"/>
            <a:lstStyle/>
            <a:p>
              <a:endParaRPr lang="ja-JP" altLang="en-US" dirty="0"/>
            </a:p>
          </p:txBody>
        </p:sp>
        <p:sp>
          <p:nvSpPr>
            <p:cNvPr id="54" name="Freeform 21"/>
            <p:cNvSpPr>
              <a:spLocks/>
            </p:cNvSpPr>
            <p:nvPr/>
          </p:nvSpPr>
          <p:spPr bwMode="gray">
            <a:xfrm>
              <a:off x="504211" y="5208598"/>
              <a:ext cx="609600" cy="59213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EC941E">
                    <a:gamma/>
                    <a:tint val="48627"/>
                    <a:invGamma/>
                  </a:srgbClr>
                </a:gs>
                <a:gs pos="100000">
                  <a:srgbClr val="EC941E">
                    <a:alpha val="0"/>
                  </a:srgb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a:p>
          </p:txBody>
        </p:sp>
        <p:sp>
          <p:nvSpPr>
            <p:cNvPr id="55" name="Text Box 22"/>
            <p:cNvSpPr txBox="1">
              <a:spLocks noChangeArrowheads="1"/>
            </p:cNvSpPr>
            <p:nvPr/>
          </p:nvSpPr>
          <p:spPr bwMode="gray">
            <a:xfrm>
              <a:off x="1931465" y="5150580"/>
              <a:ext cx="7384726" cy="75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2800" dirty="0" smtClean="0">
                  <a:solidFill>
                    <a:srgbClr val="FFFFFF"/>
                  </a:solidFill>
                  <a:effectLst>
                    <a:outerShdw blurRad="38100" dist="38100" dir="2700000" algn="tl">
                      <a:srgbClr val="000000"/>
                    </a:outerShdw>
                  </a:effectLst>
                  <a:latin typeface="HGP創英角ｺﾞｼｯｸUB" pitchFamily="50" charset="-128"/>
                  <a:ea typeface="HGP創英角ｺﾞｼｯｸUB" pitchFamily="50" charset="-128"/>
                </a:rPr>
                <a:t>単分子接合に特徴的な新規物性の開拓</a:t>
              </a:r>
              <a:endParaRPr lang="en-US" altLang="ja-JP" sz="2800" dirty="0" smtClean="0">
                <a:solidFill>
                  <a:srgbClr val="FFFFFF"/>
                </a:solidFill>
                <a:effectLst>
                  <a:outerShdw blurRad="38100" dist="38100" dir="2700000" algn="tl">
                    <a:srgbClr val="000000"/>
                  </a:outerShdw>
                </a:effectLst>
                <a:latin typeface="HGP創英角ｺﾞｼｯｸUB" pitchFamily="50" charset="-128"/>
                <a:ea typeface="HGP創英角ｺﾞｼｯｸUB" pitchFamily="50" charset="-128"/>
              </a:endParaRPr>
            </a:p>
            <a:p>
              <a:pPr algn="ctr"/>
              <a:r>
                <a:rPr lang="ja-JP" altLang="en-US" sz="2800" dirty="0" smtClean="0">
                  <a:solidFill>
                    <a:srgbClr val="FFFFFF"/>
                  </a:solidFill>
                  <a:effectLst>
                    <a:outerShdw blurRad="38100" dist="38100" dir="2700000" algn="tl">
                      <a:srgbClr val="000000"/>
                    </a:outerShdw>
                  </a:effectLst>
                  <a:latin typeface="HGP創英角ｺﾞｼｯｸUB" pitchFamily="50" charset="-128"/>
                  <a:ea typeface="HGP創英角ｺﾞｼｯｸUB" pitchFamily="50" charset="-128"/>
                </a:rPr>
                <a:t>その機能の解明</a:t>
              </a:r>
              <a:endParaRPr lang="en-US" altLang="ja-JP" sz="2800" dirty="0">
                <a:solidFill>
                  <a:srgbClr val="FFFFFF"/>
                </a:solidFill>
                <a:effectLst>
                  <a:outerShdw blurRad="38100" dist="38100" dir="2700000" algn="tl">
                    <a:srgbClr val="000000"/>
                  </a:outerShdw>
                </a:effectLst>
                <a:latin typeface="HGP創英角ｺﾞｼｯｸUB" pitchFamily="50" charset="-128"/>
                <a:ea typeface="HGP創英角ｺﾞｼｯｸUB" pitchFamily="50" charset="-128"/>
              </a:endParaRPr>
            </a:p>
          </p:txBody>
        </p:sp>
      </p:grpSp>
      <p:sp>
        <p:nvSpPr>
          <p:cNvPr id="56" name="下矢印 55"/>
          <p:cNvSpPr/>
          <p:nvPr/>
        </p:nvSpPr>
        <p:spPr>
          <a:xfrm>
            <a:off x="5087400" y="5445224"/>
            <a:ext cx="1224136" cy="195422"/>
          </a:xfrm>
          <a:prstGeom prst="down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2627784" y="1547738"/>
            <a:ext cx="6953665" cy="3441121"/>
            <a:chOff x="1295640" y="1640657"/>
            <a:chExt cx="6953665" cy="3441121"/>
          </a:xfrm>
        </p:grpSpPr>
        <p:sp>
          <p:nvSpPr>
            <p:cNvPr id="49" name="Text Box 28"/>
            <p:cNvSpPr txBox="1">
              <a:spLocks noChangeArrowheads="1"/>
            </p:cNvSpPr>
            <p:nvPr/>
          </p:nvSpPr>
          <p:spPr bwMode="gray">
            <a:xfrm>
              <a:off x="1295640" y="1640657"/>
              <a:ext cx="223957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1600" dirty="0" smtClean="0">
                  <a:latin typeface="HGP創英角ｺﾞｼｯｸUB" pitchFamily="50" charset="-128"/>
                  <a:ea typeface="HGP創英角ｺﾞｼｯｸUB" pitchFamily="50" charset="-128"/>
                </a:rPr>
                <a:t>・電子・スピン・フォノンの</a:t>
              </a:r>
              <a:endParaRPr lang="en-US" altLang="ja-JP" sz="1600" dirty="0">
                <a:latin typeface="HGP創英角ｺﾞｼｯｸUB" pitchFamily="50" charset="-128"/>
                <a:ea typeface="HGP創英角ｺﾞｼｯｸUB" pitchFamily="50" charset="-128"/>
              </a:endParaRPr>
            </a:p>
            <a:p>
              <a:r>
                <a:rPr lang="ja-JP" altLang="en-US" sz="1600" dirty="0">
                  <a:solidFill>
                    <a:srgbClr val="FFFFFF"/>
                  </a:solidFill>
                  <a:latin typeface="HGP創英角ｺﾞｼｯｸUB" pitchFamily="50" charset="-128"/>
                  <a:ea typeface="HGP創英角ｺﾞｼｯｸUB" pitchFamily="50" charset="-128"/>
                </a:rPr>
                <a:t>　</a:t>
              </a:r>
              <a:r>
                <a:rPr lang="ja-JP" altLang="en-US" sz="1600" dirty="0" smtClean="0">
                  <a:solidFill>
                    <a:srgbClr val="FFFFFF"/>
                  </a:solidFill>
                  <a:latin typeface="HGP創英角ｺﾞｼｯｸUB" pitchFamily="50" charset="-128"/>
                  <a:ea typeface="HGP創英角ｺﾞｼｯｸUB" pitchFamily="50" charset="-128"/>
                </a:rPr>
                <a:t>　量子化現象</a:t>
              </a:r>
              <a:endParaRPr lang="en-US" altLang="ja-JP" sz="1600" dirty="0">
                <a:solidFill>
                  <a:srgbClr val="FFFFFF"/>
                </a:solidFill>
                <a:latin typeface="HGP創英角ｺﾞｼｯｸUB" pitchFamily="50" charset="-128"/>
                <a:ea typeface="HGP創英角ｺﾞｼｯｸUB" pitchFamily="50" charset="-128"/>
              </a:endParaRPr>
            </a:p>
            <a:p>
              <a:r>
                <a:rPr lang="ja-JP" altLang="en-US" sz="1600" dirty="0" smtClean="0">
                  <a:solidFill>
                    <a:srgbClr val="FFFFFF"/>
                  </a:solidFill>
                  <a:latin typeface="HGP創英角ｺﾞｼｯｸUB" pitchFamily="50" charset="-128"/>
                  <a:ea typeface="HGP創英角ｺﾞｼｯｸUB" pitchFamily="50" charset="-128"/>
                </a:rPr>
                <a:t>・その協同</a:t>
              </a:r>
              <a:r>
                <a:rPr lang="ja-JP" altLang="en-US" sz="1600" dirty="0">
                  <a:solidFill>
                    <a:srgbClr val="FFFFFF"/>
                  </a:solidFill>
                  <a:latin typeface="HGP創英角ｺﾞｼｯｸUB" pitchFamily="50" charset="-128"/>
                  <a:ea typeface="HGP創英角ｺﾞｼｯｸUB" pitchFamily="50" charset="-128"/>
                </a:rPr>
                <a:t>現象</a:t>
              </a:r>
              <a:endParaRPr lang="en-US" altLang="ja-JP" sz="1600" dirty="0" smtClean="0">
                <a:solidFill>
                  <a:srgbClr val="FFFFFF"/>
                </a:solidFill>
                <a:latin typeface="HGP創英角ｺﾞｼｯｸUB" pitchFamily="50" charset="-128"/>
                <a:ea typeface="HGP創英角ｺﾞｼｯｸUB" pitchFamily="50" charset="-128"/>
              </a:endParaRPr>
            </a:p>
          </p:txBody>
        </p:sp>
        <p:sp>
          <p:nvSpPr>
            <p:cNvPr id="57" name="Text Box 28"/>
            <p:cNvSpPr txBox="1">
              <a:spLocks noChangeArrowheads="1"/>
            </p:cNvSpPr>
            <p:nvPr/>
          </p:nvSpPr>
          <p:spPr bwMode="gray">
            <a:xfrm>
              <a:off x="5653475" y="4497003"/>
              <a:ext cx="16907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1600" dirty="0" smtClean="0">
                  <a:latin typeface="HGP創英角ｺﾞｼｯｸUB" pitchFamily="50" charset="-128"/>
                  <a:ea typeface="HGP創英角ｺﾞｼｯｸUB" pitchFamily="50" charset="-128"/>
                </a:rPr>
                <a:t>・巨大熱起電力</a:t>
              </a:r>
              <a:endParaRPr lang="en-US" altLang="ja-JP" sz="1600" dirty="0" smtClean="0">
                <a:latin typeface="HGP創英角ｺﾞｼｯｸUB" pitchFamily="50" charset="-128"/>
                <a:ea typeface="HGP創英角ｺﾞｼｯｸUB" pitchFamily="50" charset="-128"/>
              </a:endParaRPr>
            </a:p>
            <a:p>
              <a:r>
                <a:rPr lang="ja-JP" altLang="en-US" sz="1600" dirty="0" smtClean="0">
                  <a:latin typeface="HGP創英角ｺﾞｼｯｸUB" pitchFamily="50" charset="-128"/>
                  <a:ea typeface="HGP創英角ｺﾞｼｯｸUB" pitchFamily="50" charset="-128"/>
                </a:rPr>
                <a:t>・強磁性転移</a:t>
              </a:r>
              <a:endParaRPr lang="en-US" altLang="ja-JP" sz="1600" dirty="0" smtClean="0">
                <a:latin typeface="HGP創英角ｺﾞｼｯｸUB" pitchFamily="50" charset="-128"/>
                <a:ea typeface="HGP創英角ｺﾞｼｯｸUB" pitchFamily="50" charset="-128"/>
              </a:endParaRPr>
            </a:p>
          </p:txBody>
        </p:sp>
        <p:sp>
          <p:nvSpPr>
            <p:cNvPr id="58" name="Text Box 28"/>
            <p:cNvSpPr txBox="1">
              <a:spLocks noChangeArrowheads="1"/>
            </p:cNvSpPr>
            <p:nvPr/>
          </p:nvSpPr>
          <p:spPr bwMode="gray">
            <a:xfrm>
              <a:off x="5657017" y="1827321"/>
              <a:ext cx="25922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1600" dirty="0" smtClean="0">
                  <a:latin typeface="HGP創英角ｺﾞｼｯｸUB" pitchFamily="50" charset="-128"/>
                  <a:ea typeface="HGP創英角ｺﾞｼｯｸUB" pitchFamily="50" charset="-128"/>
                </a:rPr>
                <a:t>・金属</a:t>
              </a:r>
              <a:r>
                <a:rPr lang="en-US" altLang="ja-JP" sz="1600" dirty="0" smtClean="0">
                  <a:latin typeface="HGP創英角ｺﾞｼｯｸUB" pitchFamily="50" charset="-128"/>
                  <a:ea typeface="HGP創英角ｺﾞｼｯｸUB" pitchFamily="50" charset="-128"/>
                </a:rPr>
                <a:t>-</a:t>
              </a:r>
              <a:r>
                <a:rPr lang="ja-JP" altLang="en-US" sz="1600" dirty="0" smtClean="0">
                  <a:latin typeface="HGP創英角ｺﾞｼｯｸUB" pitchFamily="50" charset="-128"/>
                  <a:ea typeface="HGP創英角ｺﾞｼｯｸUB" pitchFamily="50" charset="-128"/>
                </a:rPr>
                <a:t>絶縁体転移</a:t>
              </a:r>
              <a:endParaRPr lang="en-US" altLang="ja-JP" sz="1600" dirty="0" smtClean="0">
                <a:latin typeface="HGP創英角ｺﾞｼｯｸUB" pitchFamily="50" charset="-128"/>
                <a:ea typeface="HGP創英角ｺﾞｼｯｸUB" pitchFamily="50" charset="-128"/>
              </a:endParaRPr>
            </a:p>
            <a:p>
              <a:r>
                <a:rPr lang="ja-JP" altLang="en-US" sz="1600" dirty="0" smtClean="0">
                  <a:latin typeface="HGP創英角ｺﾞｼｯｸUB" pitchFamily="50" charset="-128"/>
                  <a:ea typeface="HGP創英角ｺﾞｼｯｸUB" pitchFamily="50" charset="-128"/>
                </a:rPr>
                <a:t>・界面超伝導</a:t>
              </a:r>
              <a:endParaRPr lang="en-US" altLang="ja-JP" sz="1600" dirty="0" smtClean="0">
                <a:latin typeface="HGP創英角ｺﾞｼｯｸUB" pitchFamily="50" charset="-128"/>
                <a:ea typeface="HGP創英角ｺﾞｼｯｸUB" pitchFamily="50" charset="-128"/>
              </a:endParaRPr>
            </a:p>
          </p:txBody>
        </p:sp>
      </p:grpSp>
      <p:sp>
        <p:nvSpPr>
          <p:cNvPr id="59" name="Text Box 28"/>
          <p:cNvSpPr txBox="1">
            <a:spLocks noChangeArrowheads="1"/>
          </p:cNvSpPr>
          <p:nvPr/>
        </p:nvSpPr>
        <p:spPr bwMode="gray">
          <a:xfrm>
            <a:off x="2567466" y="832176"/>
            <a:ext cx="61927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2400" dirty="0" smtClean="0">
                <a:latin typeface="HGP創英角ｺﾞｼｯｸUB" pitchFamily="50" charset="-128"/>
                <a:ea typeface="HGP創英角ｺﾞｼｯｸUB" pitchFamily="50" charset="-128"/>
              </a:rPr>
              <a:t>単分子接合：</a:t>
            </a:r>
            <a:r>
              <a:rPr lang="ja-JP" altLang="en-US" sz="2400" dirty="0" smtClean="0">
                <a:solidFill>
                  <a:srgbClr val="FFC000"/>
                </a:solidFill>
                <a:latin typeface="HGP創英角ｺﾞｼｯｸUB" pitchFamily="50" charset="-128"/>
                <a:ea typeface="HGP創英角ｺﾞｼｯｸUB" pitchFamily="50" charset="-128"/>
              </a:rPr>
              <a:t>分子と電極からなる新しい物質相</a:t>
            </a:r>
            <a:endParaRPr lang="en-US" altLang="ja-JP" sz="2400" dirty="0" smtClean="0">
              <a:solidFill>
                <a:srgbClr val="FFC000"/>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1121374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2646" y="2339191"/>
            <a:ext cx="3224699" cy="2200221"/>
          </a:xfrm>
          <a:prstGeom prst="rect">
            <a:avLst/>
          </a:prstGeom>
        </p:spPr>
      </p:pic>
      <p:sp>
        <p:nvSpPr>
          <p:cNvPr id="50" name="Line 54"/>
          <p:cNvSpPr>
            <a:spLocks noChangeShapeType="1"/>
          </p:cNvSpPr>
          <p:nvPr/>
        </p:nvSpPr>
        <p:spPr bwMode="auto">
          <a:xfrm>
            <a:off x="564211" y="620688"/>
            <a:ext cx="7942263" cy="0"/>
          </a:xfrm>
          <a:prstGeom prst="line">
            <a:avLst/>
          </a:prstGeom>
          <a:noFill/>
          <a:ln w="28575">
            <a:solidFill>
              <a:srgbClr val="FF9966"/>
            </a:solidFill>
            <a:round/>
            <a:headEnd/>
            <a:tailEnd/>
          </a:ln>
        </p:spPr>
        <p:txBody>
          <a:bodyPr/>
          <a:lstStyle/>
          <a:p>
            <a:pPr algn="ctr"/>
            <a:endParaRPr lang="ja-JP" altLang="en-US" dirty="0">
              <a:latin typeface="HGP創英角ｺﾞｼｯｸUB" pitchFamily="50" charset="-128"/>
              <a:ea typeface="HGP創英角ｺﾞｼｯｸUB" pitchFamily="50" charset="-128"/>
            </a:endParaRPr>
          </a:p>
        </p:txBody>
      </p:sp>
      <p:sp>
        <p:nvSpPr>
          <p:cNvPr id="51" name="Line 54"/>
          <p:cNvSpPr>
            <a:spLocks noChangeShapeType="1"/>
          </p:cNvSpPr>
          <p:nvPr/>
        </p:nvSpPr>
        <p:spPr bwMode="auto">
          <a:xfrm>
            <a:off x="564211" y="544687"/>
            <a:ext cx="7942263" cy="0"/>
          </a:xfrm>
          <a:prstGeom prst="line">
            <a:avLst/>
          </a:prstGeom>
          <a:noFill/>
          <a:ln w="28575">
            <a:solidFill>
              <a:srgbClr val="FF9966"/>
            </a:solidFill>
            <a:round/>
            <a:headEnd/>
            <a:tailEnd/>
          </a:ln>
        </p:spPr>
        <p:txBody>
          <a:bodyPr/>
          <a:lstStyle/>
          <a:p>
            <a:pPr algn="ctr"/>
            <a:endParaRPr lang="ja-JP" altLang="en-US" dirty="0">
              <a:latin typeface="HGP創英角ｺﾞｼｯｸUB" pitchFamily="50" charset="-128"/>
              <a:ea typeface="HGP創英角ｺﾞｼｯｸUB" pitchFamily="50" charset="-128"/>
            </a:endParaRPr>
          </a:p>
        </p:txBody>
      </p:sp>
      <p:sp>
        <p:nvSpPr>
          <p:cNvPr id="52" name="テキスト ボックス 308"/>
          <p:cNvSpPr txBox="1">
            <a:spLocks noChangeArrowheads="1"/>
          </p:cNvSpPr>
          <p:nvPr/>
        </p:nvSpPr>
        <p:spPr bwMode="auto">
          <a:xfrm>
            <a:off x="3003387" y="44624"/>
            <a:ext cx="3029996" cy="523220"/>
          </a:xfrm>
          <a:prstGeom prst="rect">
            <a:avLst/>
          </a:prstGeom>
          <a:noFill/>
          <a:ln w="9525">
            <a:noFill/>
            <a:miter lim="800000"/>
            <a:headEnd/>
            <a:tailEnd/>
          </a:ln>
        </p:spPr>
        <p:txBody>
          <a:bodyPr wrap="none">
            <a:spAutoFit/>
          </a:bodyPr>
          <a:lstStyle/>
          <a:p>
            <a:pPr algn="ctr"/>
            <a:r>
              <a:rPr lang="ja-JP" altLang="en-US" sz="2800" dirty="0" smtClean="0">
                <a:solidFill>
                  <a:srgbClr val="FFC000"/>
                </a:solidFill>
                <a:latin typeface="HGP創英角ｺﾞｼｯｸUB" pitchFamily="50" charset="-128"/>
                <a:ea typeface="HGP創英角ｺﾞｼｯｸUB" pitchFamily="50" charset="-128"/>
              </a:rPr>
              <a:t>単分子接合の研究</a:t>
            </a:r>
            <a:endParaRPr lang="ja-JP" altLang="en-US" sz="2800" dirty="0">
              <a:solidFill>
                <a:srgbClr val="FFC000"/>
              </a:solidFill>
              <a:latin typeface="HGP創英角ｺﾞｼｯｸUB" pitchFamily="50" charset="-128"/>
              <a:ea typeface="HGP創英角ｺﾞｼｯｸUB" pitchFamily="50" charset="-128"/>
            </a:endParaRPr>
          </a:p>
        </p:txBody>
      </p:sp>
      <p:sp>
        <p:nvSpPr>
          <p:cNvPr id="94" name="Oval 111"/>
          <p:cNvSpPr/>
          <p:nvPr/>
        </p:nvSpPr>
        <p:spPr>
          <a:xfrm>
            <a:off x="4134238" y="3789659"/>
            <a:ext cx="116354" cy="130898"/>
          </a:xfrm>
          <a:prstGeom prst="ellipse">
            <a:avLst/>
          </a:prstGeom>
          <a:solidFill>
            <a:srgbClr val="33CC33"/>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rgbClr val="FFFFFF"/>
              </a:solidFill>
            </a:endParaRPr>
          </a:p>
        </p:txBody>
      </p:sp>
      <p:sp>
        <p:nvSpPr>
          <p:cNvPr id="58" name="Rounded Rectangle 73"/>
          <p:cNvSpPr/>
          <p:nvPr/>
        </p:nvSpPr>
        <p:spPr bwMode="ltGray">
          <a:xfrm>
            <a:off x="5012846" y="787174"/>
            <a:ext cx="2714846" cy="609122"/>
          </a:xfrm>
          <a:prstGeom prst="roundRect">
            <a:avLst>
              <a:gd name="adj" fmla="val 50000"/>
            </a:avLst>
          </a:prstGeom>
          <a:solidFill>
            <a:srgbClr val="FF6600"/>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rgbClr val="000000"/>
              </a:solidFill>
            </a:endParaRPr>
          </a:p>
        </p:txBody>
      </p:sp>
      <p:sp>
        <p:nvSpPr>
          <p:cNvPr id="91" name="Oval 108"/>
          <p:cNvSpPr/>
          <p:nvPr/>
        </p:nvSpPr>
        <p:spPr>
          <a:xfrm>
            <a:off x="5233380" y="947768"/>
            <a:ext cx="116354" cy="130898"/>
          </a:xfrm>
          <a:prstGeom prst="ellipse">
            <a:avLst/>
          </a:prstGeom>
          <a:solidFill>
            <a:srgbClr val="FF66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FFFF"/>
              </a:solidFill>
            </a:endParaRPr>
          </a:p>
        </p:txBody>
      </p:sp>
      <p:sp>
        <p:nvSpPr>
          <p:cNvPr id="92" name="Rectangle 109"/>
          <p:cNvSpPr/>
          <p:nvPr/>
        </p:nvSpPr>
        <p:spPr>
          <a:xfrm>
            <a:off x="5595200" y="813162"/>
            <a:ext cx="902811" cy="523220"/>
          </a:xfrm>
          <a:prstGeom prst="rect">
            <a:avLst/>
          </a:prstGeom>
        </p:spPr>
        <p:txBody>
          <a:bodyPr wrap="none">
            <a:spAutoFit/>
          </a:bodyPr>
          <a:lstStyle/>
          <a:p>
            <a:r>
              <a:rPr lang="ja-JP" altLang="en-US" sz="2800" dirty="0" smtClean="0">
                <a:effectLst>
                  <a:outerShdw blurRad="38100" dist="38100" dir="2700000" algn="tl">
                    <a:srgbClr val="000000">
                      <a:alpha val="43137"/>
                    </a:srgbClr>
                  </a:outerShdw>
                </a:effectLst>
                <a:latin typeface="HGP創英角ｺﾞｼｯｸUB" pitchFamily="50" charset="-128"/>
                <a:ea typeface="HGP創英角ｺﾞｼｯｸUB" pitchFamily="50" charset="-128"/>
              </a:rPr>
              <a:t>計測</a:t>
            </a:r>
            <a:endParaRPr lang="en-US" sz="2800" dirty="0">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25" name="Text Box 16"/>
          <p:cNvSpPr txBox="1">
            <a:spLocks noChangeArrowheads="1"/>
          </p:cNvSpPr>
          <p:nvPr/>
        </p:nvSpPr>
        <p:spPr bwMode="auto">
          <a:xfrm>
            <a:off x="5318873" y="1523583"/>
            <a:ext cx="382512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itchFamily="34" charset="0"/>
                <a:ea typeface="HGP明朝E" pitchFamily="18" charset="-128"/>
              </a:defRPr>
            </a:lvl1pPr>
            <a:lvl2pPr marL="742950" indent="-285750">
              <a:defRPr kumimoji="1">
                <a:solidFill>
                  <a:schemeClr val="tx1"/>
                </a:solidFill>
                <a:latin typeface="Arial" pitchFamily="34" charset="0"/>
                <a:ea typeface="HGP明朝E" pitchFamily="18" charset="-128"/>
              </a:defRPr>
            </a:lvl2pPr>
            <a:lvl3pPr marL="1143000" indent="-228600">
              <a:defRPr kumimoji="1">
                <a:solidFill>
                  <a:schemeClr val="tx1"/>
                </a:solidFill>
                <a:latin typeface="Arial" pitchFamily="34" charset="0"/>
                <a:ea typeface="HGP明朝E" pitchFamily="18" charset="-128"/>
              </a:defRPr>
            </a:lvl3pPr>
            <a:lvl4pPr marL="1600200" indent="-228600">
              <a:defRPr kumimoji="1">
                <a:solidFill>
                  <a:schemeClr val="tx1"/>
                </a:solidFill>
                <a:latin typeface="Arial" pitchFamily="34" charset="0"/>
                <a:ea typeface="HGP明朝E" pitchFamily="18" charset="-128"/>
              </a:defRPr>
            </a:lvl4pPr>
            <a:lvl5pPr marL="2057400" indent="-228600">
              <a:defRPr kumimoji="1">
                <a:solidFill>
                  <a:schemeClr val="tx1"/>
                </a:solidFill>
                <a:latin typeface="Arial" pitchFamily="34" charset="0"/>
                <a:ea typeface="HGP明朝E" pitchFamily="18" charset="-128"/>
              </a:defRPr>
            </a:lvl5pPr>
            <a:lvl6pPr marL="2514600" indent="-228600" fontAlgn="base">
              <a:spcBef>
                <a:spcPct val="0"/>
              </a:spcBef>
              <a:spcAft>
                <a:spcPct val="0"/>
              </a:spcAft>
              <a:defRPr kumimoji="1">
                <a:solidFill>
                  <a:schemeClr val="tx1"/>
                </a:solidFill>
                <a:latin typeface="Arial" pitchFamily="34" charset="0"/>
                <a:ea typeface="HGP明朝E" pitchFamily="18" charset="-128"/>
              </a:defRPr>
            </a:lvl6pPr>
            <a:lvl7pPr marL="2971800" indent="-228600" fontAlgn="base">
              <a:spcBef>
                <a:spcPct val="0"/>
              </a:spcBef>
              <a:spcAft>
                <a:spcPct val="0"/>
              </a:spcAft>
              <a:defRPr kumimoji="1">
                <a:solidFill>
                  <a:schemeClr val="tx1"/>
                </a:solidFill>
                <a:latin typeface="Arial" pitchFamily="34" charset="0"/>
                <a:ea typeface="HGP明朝E" pitchFamily="18" charset="-128"/>
              </a:defRPr>
            </a:lvl7pPr>
            <a:lvl8pPr marL="3429000" indent="-228600" fontAlgn="base">
              <a:spcBef>
                <a:spcPct val="0"/>
              </a:spcBef>
              <a:spcAft>
                <a:spcPct val="0"/>
              </a:spcAft>
              <a:defRPr kumimoji="1">
                <a:solidFill>
                  <a:schemeClr val="tx1"/>
                </a:solidFill>
                <a:latin typeface="Arial" pitchFamily="34" charset="0"/>
                <a:ea typeface="HGP明朝E" pitchFamily="18" charset="-128"/>
              </a:defRPr>
            </a:lvl8pPr>
            <a:lvl9pPr marL="3886200" indent="-228600" fontAlgn="base">
              <a:spcBef>
                <a:spcPct val="0"/>
              </a:spcBef>
              <a:spcAft>
                <a:spcPct val="0"/>
              </a:spcAft>
              <a:defRPr kumimoji="1">
                <a:solidFill>
                  <a:schemeClr val="tx1"/>
                </a:solidFill>
                <a:latin typeface="Arial" pitchFamily="34" charset="0"/>
                <a:ea typeface="HGP明朝E" pitchFamily="18" charset="-128"/>
              </a:defRPr>
            </a:lvl9pPr>
          </a:lstStyle>
          <a:p>
            <a:r>
              <a:rPr lang="ja-JP" altLang="en-US" sz="2000" b="1" dirty="0" smtClean="0">
                <a:solidFill>
                  <a:srgbClr val="FFC000"/>
                </a:solidFill>
                <a:latin typeface="HGP創英角ｺﾞｼｯｸUB" pitchFamily="50" charset="-128"/>
                <a:ea typeface="HGP創英角ｺﾞｼｯｸUB" pitchFamily="50" charset="-128"/>
              </a:rPr>
              <a:t>直接見えず、外部応答を見ている</a:t>
            </a:r>
            <a:endParaRPr lang="en-US" altLang="ja-JP" sz="2000" b="1" dirty="0" smtClean="0">
              <a:solidFill>
                <a:srgbClr val="FFC000"/>
              </a:solidFill>
              <a:latin typeface="HGP創英角ｺﾞｼｯｸUB" pitchFamily="50" charset="-128"/>
              <a:ea typeface="HGP創英角ｺﾞｼｯｸUB" pitchFamily="50" charset="-128"/>
            </a:endParaRPr>
          </a:p>
          <a:p>
            <a:r>
              <a:rPr lang="ja-JP" altLang="en-US" sz="2000" b="1" dirty="0" smtClean="0">
                <a:latin typeface="HGP創英角ｺﾞｼｯｸUB" pitchFamily="50" charset="-128"/>
                <a:ea typeface="HGP創英角ｺﾞｼｯｸUB" pitchFamily="50" charset="-128"/>
              </a:rPr>
              <a:t>・電気伝導度</a:t>
            </a:r>
            <a:endParaRPr lang="en-US" altLang="ja-JP" sz="2000" b="1" dirty="0" smtClean="0">
              <a:latin typeface="HGP創英角ｺﾞｼｯｸUB" pitchFamily="50" charset="-128"/>
              <a:ea typeface="HGP創英角ｺﾞｼｯｸUB" pitchFamily="50" charset="-128"/>
            </a:endParaRPr>
          </a:p>
          <a:p>
            <a:r>
              <a:rPr lang="ja-JP" altLang="en-US" sz="2000" b="1" dirty="0" smtClean="0">
                <a:latin typeface="HGP創英角ｺﾞｼｯｸUB" pitchFamily="50" charset="-128"/>
                <a:ea typeface="HGP創英角ｺﾞｼｯｸUB" pitchFamily="50" charset="-128"/>
              </a:rPr>
              <a:t>・振動エネルギー</a:t>
            </a:r>
            <a:endParaRPr lang="en-US" altLang="ja-JP" sz="2000" b="1" dirty="0" smtClean="0">
              <a:latin typeface="HGP創英角ｺﾞｼｯｸUB" pitchFamily="50" charset="-128"/>
              <a:ea typeface="HGP創英角ｺﾞｼｯｸUB" pitchFamily="50" charset="-128"/>
            </a:endParaRPr>
          </a:p>
          <a:p>
            <a:r>
              <a:rPr lang="ja-JP" altLang="en-US" sz="2000" b="1" dirty="0" smtClean="0">
                <a:latin typeface="HGP創英角ｺﾞｼｯｸUB" pitchFamily="50" charset="-128"/>
                <a:ea typeface="HGP創英角ｺﾞｼｯｸUB" pitchFamily="50" charset="-128"/>
              </a:rPr>
              <a:t>・熱起電力</a:t>
            </a:r>
            <a:endParaRPr lang="en-US" altLang="ja-JP" sz="2000" b="1" dirty="0" smtClean="0">
              <a:latin typeface="HGP創英角ｺﾞｼｯｸUB" pitchFamily="50" charset="-128"/>
              <a:ea typeface="HGP創英角ｺﾞｼｯｸUB" pitchFamily="50" charset="-128"/>
            </a:endParaRPr>
          </a:p>
          <a:p>
            <a:r>
              <a:rPr lang="ja-JP" altLang="en-US" sz="2000" b="1" dirty="0" smtClean="0">
                <a:latin typeface="HGP創英角ｺﾞｼｯｸUB" pitchFamily="50" charset="-128"/>
                <a:ea typeface="HGP創英角ｺﾞｼｯｸUB" pitchFamily="50" charset="-128"/>
              </a:rPr>
              <a:t>・温度</a:t>
            </a:r>
            <a:endParaRPr lang="ja-JP" altLang="en-US" sz="2000" b="1" dirty="0">
              <a:latin typeface="HGP創英角ｺﾞｼｯｸUB" pitchFamily="50" charset="-128"/>
              <a:ea typeface="HGP創英角ｺﾞｼｯｸUB" pitchFamily="50" charset="-128"/>
            </a:endParaRPr>
          </a:p>
        </p:txBody>
      </p:sp>
      <p:sp>
        <p:nvSpPr>
          <p:cNvPr id="26" name="Text Box 16"/>
          <p:cNvSpPr txBox="1">
            <a:spLocks noChangeArrowheads="1"/>
          </p:cNvSpPr>
          <p:nvPr/>
        </p:nvSpPr>
        <p:spPr bwMode="auto">
          <a:xfrm>
            <a:off x="4634844" y="4395210"/>
            <a:ext cx="35720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itchFamily="34" charset="0"/>
                <a:ea typeface="HGP明朝E" pitchFamily="18" charset="-128"/>
              </a:defRPr>
            </a:lvl1pPr>
            <a:lvl2pPr marL="742950" indent="-285750">
              <a:defRPr kumimoji="1">
                <a:solidFill>
                  <a:schemeClr val="tx1"/>
                </a:solidFill>
                <a:latin typeface="Arial" pitchFamily="34" charset="0"/>
                <a:ea typeface="HGP明朝E" pitchFamily="18" charset="-128"/>
              </a:defRPr>
            </a:lvl2pPr>
            <a:lvl3pPr marL="1143000" indent="-228600">
              <a:defRPr kumimoji="1">
                <a:solidFill>
                  <a:schemeClr val="tx1"/>
                </a:solidFill>
                <a:latin typeface="Arial" pitchFamily="34" charset="0"/>
                <a:ea typeface="HGP明朝E" pitchFamily="18" charset="-128"/>
              </a:defRPr>
            </a:lvl3pPr>
            <a:lvl4pPr marL="1600200" indent="-228600">
              <a:defRPr kumimoji="1">
                <a:solidFill>
                  <a:schemeClr val="tx1"/>
                </a:solidFill>
                <a:latin typeface="Arial" pitchFamily="34" charset="0"/>
                <a:ea typeface="HGP明朝E" pitchFamily="18" charset="-128"/>
              </a:defRPr>
            </a:lvl4pPr>
            <a:lvl5pPr marL="2057400" indent="-228600">
              <a:defRPr kumimoji="1">
                <a:solidFill>
                  <a:schemeClr val="tx1"/>
                </a:solidFill>
                <a:latin typeface="Arial" pitchFamily="34" charset="0"/>
                <a:ea typeface="HGP明朝E" pitchFamily="18" charset="-128"/>
              </a:defRPr>
            </a:lvl5pPr>
            <a:lvl6pPr marL="2514600" indent="-228600" fontAlgn="base">
              <a:spcBef>
                <a:spcPct val="0"/>
              </a:spcBef>
              <a:spcAft>
                <a:spcPct val="0"/>
              </a:spcAft>
              <a:defRPr kumimoji="1">
                <a:solidFill>
                  <a:schemeClr val="tx1"/>
                </a:solidFill>
                <a:latin typeface="Arial" pitchFamily="34" charset="0"/>
                <a:ea typeface="HGP明朝E" pitchFamily="18" charset="-128"/>
              </a:defRPr>
            </a:lvl6pPr>
            <a:lvl7pPr marL="2971800" indent="-228600" fontAlgn="base">
              <a:spcBef>
                <a:spcPct val="0"/>
              </a:spcBef>
              <a:spcAft>
                <a:spcPct val="0"/>
              </a:spcAft>
              <a:defRPr kumimoji="1">
                <a:solidFill>
                  <a:schemeClr val="tx1"/>
                </a:solidFill>
                <a:latin typeface="Arial" pitchFamily="34" charset="0"/>
                <a:ea typeface="HGP明朝E" pitchFamily="18" charset="-128"/>
              </a:defRPr>
            </a:lvl7pPr>
            <a:lvl8pPr marL="3429000" indent="-228600" fontAlgn="base">
              <a:spcBef>
                <a:spcPct val="0"/>
              </a:spcBef>
              <a:spcAft>
                <a:spcPct val="0"/>
              </a:spcAft>
              <a:defRPr kumimoji="1">
                <a:solidFill>
                  <a:schemeClr val="tx1"/>
                </a:solidFill>
                <a:latin typeface="Arial" pitchFamily="34" charset="0"/>
                <a:ea typeface="HGP明朝E" pitchFamily="18" charset="-128"/>
              </a:defRPr>
            </a:lvl8pPr>
            <a:lvl9pPr marL="3886200" indent="-228600" fontAlgn="base">
              <a:spcBef>
                <a:spcPct val="0"/>
              </a:spcBef>
              <a:spcAft>
                <a:spcPct val="0"/>
              </a:spcAft>
              <a:defRPr kumimoji="1">
                <a:solidFill>
                  <a:schemeClr val="tx1"/>
                </a:solidFill>
                <a:latin typeface="Arial" pitchFamily="34" charset="0"/>
                <a:ea typeface="HGP明朝E" pitchFamily="18" charset="-128"/>
              </a:defRPr>
            </a:lvl9pPr>
          </a:lstStyle>
          <a:p>
            <a:r>
              <a:rPr lang="ja-JP" altLang="en-US" sz="2000" b="1" dirty="0" smtClean="0">
                <a:solidFill>
                  <a:srgbClr val="FFC000"/>
                </a:solidFill>
                <a:latin typeface="HGP創英角ｺﾞｼｯｸUB" pitchFamily="50" charset="-128"/>
                <a:ea typeface="HGP創英角ｺﾞｼｯｸUB" pitchFamily="50" charset="-128"/>
              </a:rPr>
              <a:t>なにが起こっているか解明し</a:t>
            </a:r>
            <a:endParaRPr lang="en-US" altLang="ja-JP" sz="2000" b="1" dirty="0" smtClean="0">
              <a:solidFill>
                <a:srgbClr val="FFC000"/>
              </a:solidFill>
              <a:latin typeface="HGP創英角ｺﾞｼｯｸUB" pitchFamily="50" charset="-128"/>
              <a:ea typeface="HGP創英角ｺﾞｼｯｸUB" pitchFamily="50" charset="-128"/>
            </a:endParaRPr>
          </a:p>
          <a:p>
            <a:r>
              <a:rPr lang="ja-JP" altLang="en-US" sz="2000" b="1" dirty="0">
                <a:solidFill>
                  <a:srgbClr val="FFC000"/>
                </a:solidFill>
                <a:latin typeface="HGP創英角ｺﾞｼｯｸUB" pitchFamily="50" charset="-128"/>
                <a:ea typeface="HGP創英角ｺﾞｼｯｸUB" pitchFamily="50" charset="-128"/>
              </a:rPr>
              <a:t>　</a:t>
            </a:r>
            <a:r>
              <a:rPr lang="ja-JP" altLang="en-US" sz="2000" b="1" dirty="0" smtClean="0">
                <a:solidFill>
                  <a:srgbClr val="FFC000"/>
                </a:solidFill>
                <a:latin typeface="HGP創英角ｺﾞｼｯｸUB" pitchFamily="50" charset="-128"/>
                <a:ea typeface="HGP創英角ｺﾞｼｯｸUB" pitchFamily="50" charset="-128"/>
              </a:rPr>
              <a:t>新しい現象の提案をしてくれる</a:t>
            </a:r>
            <a:endParaRPr lang="en-US" altLang="ja-JP" sz="2000" b="1" dirty="0" smtClean="0">
              <a:solidFill>
                <a:srgbClr val="FFC000"/>
              </a:solidFill>
              <a:latin typeface="HGP創英角ｺﾞｼｯｸUB" pitchFamily="50" charset="-128"/>
              <a:ea typeface="HGP創英角ｺﾞｼｯｸUB" pitchFamily="50" charset="-128"/>
            </a:endParaRPr>
          </a:p>
          <a:p>
            <a:r>
              <a:rPr lang="ja-JP" altLang="en-US" sz="2000" b="1" dirty="0" smtClean="0">
                <a:latin typeface="HGP創英角ｺﾞｼｯｸUB" pitchFamily="50" charset="-128"/>
                <a:ea typeface="HGP創英角ｺﾞｼｯｸUB" pitchFamily="50" charset="-128"/>
              </a:rPr>
              <a:t>・原子・電子・磁気構造</a:t>
            </a:r>
            <a:endParaRPr lang="en-US" altLang="ja-JP" sz="2000" b="1" dirty="0" smtClean="0">
              <a:latin typeface="HGP創英角ｺﾞｼｯｸUB" pitchFamily="50" charset="-128"/>
              <a:ea typeface="HGP創英角ｺﾞｼｯｸUB" pitchFamily="50" charset="-128"/>
            </a:endParaRPr>
          </a:p>
          <a:p>
            <a:r>
              <a:rPr lang="ja-JP" altLang="en-US" sz="2000" b="1" dirty="0" smtClean="0">
                <a:latin typeface="HGP創英角ｺﾞｼｯｸUB" pitchFamily="50" charset="-128"/>
                <a:ea typeface="HGP創英角ｺﾞｼｯｸUB" pitchFamily="50" charset="-128"/>
              </a:rPr>
              <a:t>・伝導パス</a:t>
            </a:r>
            <a:endParaRPr lang="en-US" altLang="ja-JP" sz="2000" b="1" dirty="0" smtClean="0">
              <a:latin typeface="HGP創英角ｺﾞｼｯｸUB" pitchFamily="50" charset="-128"/>
              <a:ea typeface="HGP創英角ｺﾞｼｯｸUB" pitchFamily="50" charset="-128"/>
            </a:endParaRPr>
          </a:p>
        </p:txBody>
      </p:sp>
      <p:sp>
        <p:nvSpPr>
          <p:cNvPr id="2" name="正方形/長方形 1"/>
          <p:cNvSpPr/>
          <p:nvPr/>
        </p:nvSpPr>
        <p:spPr>
          <a:xfrm>
            <a:off x="755576" y="1808085"/>
            <a:ext cx="4464496" cy="344998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図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9991" y="2339191"/>
            <a:ext cx="3224699" cy="2200221"/>
          </a:xfrm>
          <a:prstGeom prst="rect">
            <a:avLst/>
          </a:prstGeom>
        </p:spPr>
      </p:pic>
      <p:sp>
        <p:nvSpPr>
          <p:cNvPr id="56" name="Rounded Rectangle 71"/>
          <p:cNvSpPr>
            <a:spLocks/>
          </p:cNvSpPr>
          <p:nvPr/>
        </p:nvSpPr>
        <p:spPr bwMode="gray">
          <a:xfrm>
            <a:off x="3913429" y="3446226"/>
            <a:ext cx="2714846" cy="896371"/>
          </a:xfrm>
          <a:prstGeom prst="roundRect">
            <a:avLst>
              <a:gd name="adj" fmla="val 50000"/>
            </a:avLst>
          </a:prstGeom>
          <a:solidFill>
            <a:srgbClr val="00B050"/>
          </a:solid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rgbClr val="000000"/>
              </a:solidFill>
            </a:endParaRPr>
          </a:p>
        </p:txBody>
      </p:sp>
      <p:sp>
        <p:nvSpPr>
          <p:cNvPr id="96" name="Rectangle 113"/>
          <p:cNvSpPr/>
          <p:nvPr/>
        </p:nvSpPr>
        <p:spPr>
          <a:xfrm>
            <a:off x="4544690" y="3615585"/>
            <a:ext cx="1620957" cy="523220"/>
          </a:xfrm>
          <a:prstGeom prst="rect">
            <a:avLst/>
          </a:prstGeom>
        </p:spPr>
        <p:txBody>
          <a:bodyPr wrap="none">
            <a:spAutoFit/>
          </a:bodyPr>
          <a:lstStyle/>
          <a:p>
            <a:r>
              <a:rPr lang="ja-JP" altLang="en-US" sz="2800" dirty="0" smtClean="0">
                <a:effectLst>
                  <a:outerShdw blurRad="38100" dist="38100" dir="2700000" algn="tl">
                    <a:srgbClr val="000000">
                      <a:alpha val="43137"/>
                    </a:srgbClr>
                  </a:outerShdw>
                </a:effectLst>
                <a:latin typeface="HGP創英角ｺﾞｼｯｸUB" pitchFamily="50" charset="-128"/>
                <a:ea typeface="HGP創英角ｺﾞｼｯｸUB" pitchFamily="50" charset="-128"/>
              </a:rPr>
              <a:t>理論解析</a:t>
            </a:r>
            <a:endParaRPr lang="en-US" sz="2800" dirty="0">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grpSp>
        <p:nvGrpSpPr>
          <p:cNvPr id="28" name="グループ化 27"/>
          <p:cNvGrpSpPr/>
          <p:nvPr/>
        </p:nvGrpSpPr>
        <p:grpSpPr>
          <a:xfrm>
            <a:off x="-86397" y="1034945"/>
            <a:ext cx="8849963" cy="5684499"/>
            <a:chOff x="143283" y="980728"/>
            <a:chExt cx="8849963" cy="5684499"/>
          </a:xfrm>
        </p:grpSpPr>
        <p:sp>
          <p:nvSpPr>
            <p:cNvPr id="29" name="環状矢印 33"/>
            <p:cNvSpPr/>
            <p:nvPr/>
          </p:nvSpPr>
          <p:spPr>
            <a:xfrm rot="14400000">
              <a:off x="1621393" y="3353536"/>
              <a:ext cx="4251626" cy="2371755"/>
            </a:xfrm>
            <a:custGeom>
              <a:avLst/>
              <a:gdLst>
                <a:gd name="connsiteX0" fmla="*/ 434175 w 6040895"/>
                <a:gd name="connsiteY0" fmla="*/ 2470880 h 6657836"/>
                <a:gd name="connsiteX1" fmla="*/ 2025078 w 6040895"/>
                <a:gd name="connsiteY1" fmla="*/ 534020 h 6657836"/>
                <a:gd name="connsiteX2" fmla="*/ 4580112 w 6040895"/>
                <a:gd name="connsiteY2" fmla="*/ 875106 h 6657836"/>
                <a:gd name="connsiteX3" fmla="*/ 4814736 w 6040895"/>
                <a:gd name="connsiteY3" fmla="*/ 684868 h 6657836"/>
                <a:gd name="connsiteX4" fmla="*/ 4708135 w 6040895"/>
                <a:gd name="connsiteY4" fmla="*/ 1960506 h 6657836"/>
                <a:gd name="connsiteX5" fmla="*/ 3331038 w 6040895"/>
                <a:gd name="connsiteY5" fmla="*/ 1887881 h 6657836"/>
                <a:gd name="connsiteX6" fmla="*/ 3549107 w 6040895"/>
                <a:gd name="connsiteY6" fmla="*/ 1711067 h 6657836"/>
                <a:gd name="connsiteX7" fmla="*/ 1638707 w 6040895"/>
                <a:gd name="connsiteY7" fmla="*/ 2870504 h 6657836"/>
                <a:gd name="connsiteX8" fmla="*/ 434175 w 6040895"/>
                <a:gd name="connsiteY8" fmla="*/ 2470880 h 6657836"/>
                <a:gd name="connsiteX0" fmla="*/ 0 w 4380561"/>
                <a:gd name="connsiteY0" fmla="*/ 2148919 h 2548543"/>
                <a:gd name="connsiteX1" fmla="*/ 1590903 w 4380561"/>
                <a:gd name="connsiteY1" fmla="*/ 212059 h 2548543"/>
                <a:gd name="connsiteX2" fmla="*/ 4145937 w 4380561"/>
                <a:gd name="connsiteY2" fmla="*/ 553145 h 2548543"/>
                <a:gd name="connsiteX3" fmla="*/ 4380561 w 4380561"/>
                <a:gd name="connsiteY3" fmla="*/ 362907 h 2548543"/>
                <a:gd name="connsiteX4" fmla="*/ 4273960 w 4380561"/>
                <a:gd name="connsiteY4" fmla="*/ 1638545 h 2548543"/>
                <a:gd name="connsiteX5" fmla="*/ 2896863 w 4380561"/>
                <a:gd name="connsiteY5" fmla="*/ 1565920 h 2548543"/>
                <a:gd name="connsiteX6" fmla="*/ 3114932 w 4380561"/>
                <a:gd name="connsiteY6" fmla="*/ 1389106 h 2548543"/>
                <a:gd name="connsiteX7" fmla="*/ 1204532 w 4380561"/>
                <a:gd name="connsiteY7" fmla="*/ 2548543 h 2548543"/>
                <a:gd name="connsiteX8" fmla="*/ 91440 w 4380561"/>
                <a:gd name="connsiteY8" fmla="*/ 2240359 h 2548543"/>
                <a:gd name="connsiteX0" fmla="*/ 0 w 4380561"/>
                <a:gd name="connsiteY0" fmla="*/ 2148919 h 2548543"/>
                <a:gd name="connsiteX1" fmla="*/ 1590903 w 4380561"/>
                <a:gd name="connsiteY1" fmla="*/ 212059 h 2548543"/>
                <a:gd name="connsiteX2" fmla="*/ 4145937 w 4380561"/>
                <a:gd name="connsiteY2" fmla="*/ 553145 h 2548543"/>
                <a:gd name="connsiteX3" fmla="*/ 4380561 w 4380561"/>
                <a:gd name="connsiteY3" fmla="*/ 362907 h 2548543"/>
                <a:gd name="connsiteX4" fmla="*/ 4273960 w 4380561"/>
                <a:gd name="connsiteY4" fmla="*/ 1638545 h 2548543"/>
                <a:gd name="connsiteX5" fmla="*/ 2896863 w 4380561"/>
                <a:gd name="connsiteY5" fmla="*/ 1565920 h 2548543"/>
                <a:gd name="connsiteX6" fmla="*/ 3114932 w 4380561"/>
                <a:gd name="connsiteY6" fmla="*/ 1389106 h 2548543"/>
                <a:gd name="connsiteX7" fmla="*/ 1204532 w 4380561"/>
                <a:gd name="connsiteY7" fmla="*/ 2548543 h 2548543"/>
                <a:gd name="connsiteX8" fmla="*/ 842390 w 4380561"/>
                <a:gd name="connsiteY8" fmla="*/ 1712242 h 2548543"/>
                <a:gd name="connsiteX0" fmla="*/ 0 w 4380561"/>
                <a:gd name="connsiteY0" fmla="*/ 2148919 h 2548543"/>
                <a:gd name="connsiteX1" fmla="*/ 1590903 w 4380561"/>
                <a:gd name="connsiteY1" fmla="*/ 212059 h 2548543"/>
                <a:gd name="connsiteX2" fmla="*/ 4145937 w 4380561"/>
                <a:gd name="connsiteY2" fmla="*/ 553145 h 2548543"/>
                <a:gd name="connsiteX3" fmla="*/ 4380561 w 4380561"/>
                <a:gd name="connsiteY3" fmla="*/ 362907 h 2548543"/>
                <a:gd name="connsiteX4" fmla="*/ 4273960 w 4380561"/>
                <a:gd name="connsiteY4" fmla="*/ 1638545 h 2548543"/>
                <a:gd name="connsiteX5" fmla="*/ 2896863 w 4380561"/>
                <a:gd name="connsiteY5" fmla="*/ 1565920 h 2548543"/>
                <a:gd name="connsiteX6" fmla="*/ 3114932 w 4380561"/>
                <a:gd name="connsiteY6" fmla="*/ 1389106 h 2548543"/>
                <a:gd name="connsiteX7" fmla="*/ 1204532 w 4380561"/>
                <a:gd name="connsiteY7" fmla="*/ 2548543 h 2548543"/>
                <a:gd name="connsiteX8" fmla="*/ 842390 w 4380561"/>
                <a:gd name="connsiteY8" fmla="*/ 1712242 h 254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0561" h="2548543">
                  <a:moveTo>
                    <a:pt x="0" y="2148919"/>
                  </a:moveTo>
                  <a:cubicBezTo>
                    <a:pt x="235965" y="1265777"/>
                    <a:pt x="822290" y="551950"/>
                    <a:pt x="1590903" y="212059"/>
                  </a:cubicBezTo>
                  <a:cubicBezTo>
                    <a:pt x="2439522" y="-163213"/>
                    <a:pt x="3400882" y="-34875"/>
                    <a:pt x="4145937" y="553145"/>
                  </a:cubicBezTo>
                  <a:lnTo>
                    <a:pt x="4380561" y="362907"/>
                  </a:lnTo>
                  <a:lnTo>
                    <a:pt x="4273960" y="1638545"/>
                  </a:lnTo>
                  <a:lnTo>
                    <a:pt x="2896863" y="1565920"/>
                  </a:lnTo>
                  <a:lnTo>
                    <a:pt x="3114932" y="1389106"/>
                  </a:lnTo>
                  <a:cubicBezTo>
                    <a:pt x="2321066" y="1005928"/>
                    <a:pt x="1429473" y="1547043"/>
                    <a:pt x="1204532" y="2548543"/>
                  </a:cubicBezTo>
                  <a:lnTo>
                    <a:pt x="842390" y="1712242"/>
                  </a:lnTo>
                </a:path>
              </a:pathLst>
            </a:custGeom>
            <a:solidFill>
              <a:schemeClr val="accent2"/>
            </a:solidFill>
            <a:ln>
              <a:noFill/>
            </a:ln>
            <a:effectLst>
              <a:outerShdw blurRad="149987" dist="250190" dir="8460000" algn="ctr" rotWithShape="0">
                <a:srgbClr val="000000">
                  <a:alpha val="16000"/>
                </a:srgbClr>
              </a:outerShdw>
            </a:effectLst>
            <a:scene3d>
              <a:camera prst="orthographicFront"/>
              <a:lightRig rig="contrasting" dir="t"/>
            </a:scene3d>
            <a:sp3d prstMaterial="metal">
              <a:bevelT w="1079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環状矢印 33"/>
            <p:cNvSpPr/>
            <p:nvPr/>
          </p:nvSpPr>
          <p:spPr>
            <a:xfrm rot="7200000">
              <a:off x="3837124" y="2583486"/>
              <a:ext cx="4380561" cy="2300173"/>
            </a:xfrm>
            <a:custGeom>
              <a:avLst/>
              <a:gdLst>
                <a:gd name="connsiteX0" fmla="*/ 434175 w 6040895"/>
                <a:gd name="connsiteY0" fmla="*/ 2470880 h 6657836"/>
                <a:gd name="connsiteX1" fmla="*/ 2025078 w 6040895"/>
                <a:gd name="connsiteY1" fmla="*/ 534020 h 6657836"/>
                <a:gd name="connsiteX2" fmla="*/ 4580112 w 6040895"/>
                <a:gd name="connsiteY2" fmla="*/ 875106 h 6657836"/>
                <a:gd name="connsiteX3" fmla="*/ 4814736 w 6040895"/>
                <a:gd name="connsiteY3" fmla="*/ 684868 h 6657836"/>
                <a:gd name="connsiteX4" fmla="*/ 4708135 w 6040895"/>
                <a:gd name="connsiteY4" fmla="*/ 1960506 h 6657836"/>
                <a:gd name="connsiteX5" fmla="*/ 3331038 w 6040895"/>
                <a:gd name="connsiteY5" fmla="*/ 1887881 h 6657836"/>
                <a:gd name="connsiteX6" fmla="*/ 3549107 w 6040895"/>
                <a:gd name="connsiteY6" fmla="*/ 1711067 h 6657836"/>
                <a:gd name="connsiteX7" fmla="*/ 1638707 w 6040895"/>
                <a:gd name="connsiteY7" fmla="*/ 2870504 h 6657836"/>
                <a:gd name="connsiteX8" fmla="*/ 434175 w 6040895"/>
                <a:gd name="connsiteY8" fmla="*/ 2470880 h 6657836"/>
                <a:gd name="connsiteX0" fmla="*/ 0 w 4380561"/>
                <a:gd name="connsiteY0" fmla="*/ 2148919 h 2548543"/>
                <a:gd name="connsiteX1" fmla="*/ 1590903 w 4380561"/>
                <a:gd name="connsiteY1" fmla="*/ 212059 h 2548543"/>
                <a:gd name="connsiteX2" fmla="*/ 4145937 w 4380561"/>
                <a:gd name="connsiteY2" fmla="*/ 553145 h 2548543"/>
                <a:gd name="connsiteX3" fmla="*/ 4380561 w 4380561"/>
                <a:gd name="connsiteY3" fmla="*/ 362907 h 2548543"/>
                <a:gd name="connsiteX4" fmla="*/ 4273960 w 4380561"/>
                <a:gd name="connsiteY4" fmla="*/ 1638545 h 2548543"/>
                <a:gd name="connsiteX5" fmla="*/ 2896863 w 4380561"/>
                <a:gd name="connsiteY5" fmla="*/ 1565920 h 2548543"/>
                <a:gd name="connsiteX6" fmla="*/ 3114932 w 4380561"/>
                <a:gd name="connsiteY6" fmla="*/ 1389106 h 2548543"/>
                <a:gd name="connsiteX7" fmla="*/ 1204532 w 4380561"/>
                <a:gd name="connsiteY7" fmla="*/ 2548543 h 2548543"/>
                <a:gd name="connsiteX8" fmla="*/ 91440 w 4380561"/>
                <a:gd name="connsiteY8" fmla="*/ 2240359 h 2548543"/>
                <a:gd name="connsiteX0" fmla="*/ 0 w 4380561"/>
                <a:gd name="connsiteY0" fmla="*/ 2148919 h 2548543"/>
                <a:gd name="connsiteX1" fmla="*/ 1590903 w 4380561"/>
                <a:gd name="connsiteY1" fmla="*/ 212059 h 2548543"/>
                <a:gd name="connsiteX2" fmla="*/ 4145937 w 4380561"/>
                <a:gd name="connsiteY2" fmla="*/ 553145 h 2548543"/>
                <a:gd name="connsiteX3" fmla="*/ 4380561 w 4380561"/>
                <a:gd name="connsiteY3" fmla="*/ 362907 h 2548543"/>
                <a:gd name="connsiteX4" fmla="*/ 4273960 w 4380561"/>
                <a:gd name="connsiteY4" fmla="*/ 1638545 h 2548543"/>
                <a:gd name="connsiteX5" fmla="*/ 2896863 w 4380561"/>
                <a:gd name="connsiteY5" fmla="*/ 1565920 h 2548543"/>
                <a:gd name="connsiteX6" fmla="*/ 3114932 w 4380561"/>
                <a:gd name="connsiteY6" fmla="*/ 1389106 h 2548543"/>
                <a:gd name="connsiteX7" fmla="*/ 1204532 w 4380561"/>
                <a:gd name="connsiteY7" fmla="*/ 2548543 h 2548543"/>
                <a:gd name="connsiteX8" fmla="*/ 842390 w 4380561"/>
                <a:gd name="connsiteY8" fmla="*/ 1712242 h 2548543"/>
                <a:gd name="connsiteX0" fmla="*/ 0 w 4380561"/>
                <a:gd name="connsiteY0" fmla="*/ 2148919 h 2548543"/>
                <a:gd name="connsiteX1" fmla="*/ 1590903 w 4380561"/>
                <a:gd name="connsiteY1" fmla="*/ 212059 h 2548543"/>
                <a:gd name="connsiteX2" fmla="*/ 4145937 w 4380561"/>
                <a:gd name="connsiteY2" fmla="*/ 553145 h 2548543"/>
                <a:gd name="connsiteX3" fmla="*/ 4380561 w 4380561"/>
                <a:gd name="connsiteY3" fmla="*/ 362907 h 2548543"/>
                <a:gd name="connsiteX4" fmla="*/ 4273960 w 4380561"/>
                <a:gd name="connsiteY4" fmla="*/ 1638545 h 2548543"/>
                <a:gd name="connsiteX5" fmla="*/ 2896863 w 4380561"/>
                <a:gd name="connsiteY5" fmla="*/ 1565920 h 2548543"/>
                <a:gd name="connsiteX6" fmla="*/ 3114932 w 4380561"/>
                <a:gd name="connsiteY6" fmla="*/ 1389106 h 2548543"/>
                <a:gd name="connsiteX7" fmla="*/ 1204532 w 4380561"/>
                <a:gd name="connsiteY7" fmla="*/ 2548543 h 2548543"/>
                <a:gd name="connsiteX8" fmla="*/ 842390 w 4380561"/>
                <a:gd name="connsiteY8" fmla="*/ 1712242 h 254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0561" h="2548543">
                  <a:moveTo>
                    <a:pt x="0" y="2148919"/>
                  </a:moveTo>
                  <a:cubicBezTo>
                    <a:pt x="235965" y="1265777"/>
                    <a:pt x="822290" y="551950"/>
                    <a:pt x="1590903" y="212059"/>
                  </a:cubicBezTo>
                  <a:cubicBezTo>
                    <a:pt x="2439522" y="-163213"/>
                    <a:pt x="3400882" y="-34875"/>
                    <a:pt x="4145937" y="553145"/>
                  </a:cubicBezTo>
                  <a:lnTo>
                    <a:pt x="4380561" y="362907"/>
                  </a:lnTo>
                  <a:lnTo>
                    <a:pt x="4273960" y="1638545"/>
                  </a:lnTo>
                  <a:lnTo>
                    <a:pt x="2896863" y="1565920"/>
                  </a:lnTo>
                  <a:lnTo>
                    <a:pt x="3114932" y="1389106"/>
                  </a:lnTo>
                  <a:cubicBezTo>
                    <a:pt x="2321066" y="1005928"/>
                    <a:pt x="1429473" y="1547043"/>
                    <a:pt x="1204532" y="2548543"/>
                  </a:cubicBezTo>
                  <a:lnTo>
                    <a:pt x="842390" y="1712242"/>
                  </a:lnTo>
                </a:path>
              </a:pathLst>
            </a:custGeom>
            <a:solidFill>
              <a:srgbClr val="00B050"/>
            </a:solidFill>
            <a:ln>
              <a:noFill/>
            </a:ln>
            <a:effectLst>
              <a:outerShdw blurRad="149987" dist="250190" dir="8460000" algn="ctr" rotWithShape="0">
                <a:srgbClr val="000000">
                  <a:alpha val="16000"/>
                </a:srgbClr>
              </a:outerShdw>
            </a:effectLst>
            <a:scene3d>
              <a:camera prst="orthographicFront"/>
              <a:lightRig rig="contrasting" dir="t"/>
            </a:scene3d>
            <a:sp3d prstMaterial="metal">
              <a:bevelT w="1079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環状矢印 33"/>
            <p:cNvSpPr/>
            <p:nvPr/>
          </p:nvSpPr>
          <p:spPr>
            <a:xfrm>
              <a:off x="2151786" y="980728"/>
              <a:ext cx="4380561" cy="2404527"/>
            </a:xfrm>
            <a:custGeom>
              <a:avLst/>
              <a:gdLst>
                <a:gd name="connsiteX0" fmla="*/ 434175 w 6040895"/>
                <a:gd name="connsiteY0" fmla="*/ 2470880 h 6657836"/>
                <a:gd name="connsiteX1" fmla="*/ 2025078 w 6040895"/>
                <a:gd name="connsiteY1" fmla="*/ 534020 h 6657836"/>
                <a:gd name="connsiteX2" fmla="*/ 4580112 w 6040895"/>
                <a:gd name="connsiteY2" fmla="*/ 875106 h 6657836"/>
                <a:gd name="connsiteX3" fmla="*/ 4814736 w 6040895"/>
                <a:gd name="connsiteY3" fmla="*/ 684868 h 6657836"/>
                <a:gd name="connsiteX4" fmla="*/ 4708135 w 6040895"/>
                <a:gd name="connsiteY4" fmla="*/ 1960506 h 6657836"/>
                <a:gd name="connsiteX5" fmla="*/ 3331038 w 6040895"/>
                <a:gd name="connsiteY5" fmla="*/ 1887881 h 6657836"/>
                <a:gd name="connsiteX6" fmla="*/ 3549107 w 6040895"/>
                <a:gd name="connsiteY6" fmla="*/ 1711067 h 6657836"/>
                <a:gd name="connsiteX7" fmla="*/ 1638707 w 6040895"/>
                <a:gd name="connsiteY7" fmla="*/ 2870504 h 6657836"/>
                <a:gd name="connsiteX8" fmla="*/ 434175 w 6040895"/>
                <a:gd name="connsiteY8" fmla="*/ 2470880 h 6657836"/>
                <a:gd name="connsiteX0" fmla="*/ 0 w 4380561"/>
                <a:gd name="connsiteY0" fmla="*/ 2148919 h 2548543"/>
                <a:gd name="connsiteX1" fmla="*/ 1590903 w 4380561"/>
                <a:gd name="connsiteY1" fmla="*/ 212059 h 2548543"/>
                <a:gd name="connsiteX2" fmla="*/ 4145937 w 4380561"/>
                <a:gd name="connsiteY2" fmla="*/ 553145 h 2548543"/>
                <a:gd name="connsiteX3" fmla="*/ 4380561 w 4380561"/>
                <a:gd name="connsiteY3" fmla="*/ 362907 h 2548543"/>
                <a:gd name="connsiteX4" fmla="*/ 4273960 w 4380561"/>
                <a:gd name="connsiteY4" fmla="*/ 1638545 h 2548543"/>
                <a:gd name="connsiteX5" fmla="*/ 2896863 w 4380561"/>
                <a:gd name="connsiteY5" fmla="*/ 1565920 h 2548543"/>
                <a:gd name="connsiteX6" fmla="*/ 3114932 w 4380561"/>
                <a:gd name="connsiteY6" fmla="*/ 1389106 h 2548543"/>
                <a:gd name="connsiteX7" fmla="*/ 1204532 w 4380561"/>
                <a:gd name="connsiteY7" fmla="*/ 2548543 h 2548543"/>
                <a:gd name="connsiteX8" fmla="*/ 91440 w 4380561"/>
                <a:gd name="connsiteY8" fmla="*/ 2240359 h 2548543"/>
                <a:gd name="connsiteX0" fmla="*/ 0 w 4380561"/>
                <a:gd name="connsiteY0" fmla="*/ 2148919 h 2548543"/>
                <a:gd name="connsiteX1" fmla="*/ 1590903 w 4380561"/>
                <a:gd name="connsiteY1" fmla="*/ 212059 h 2548543"/>
                <a:gd name="connsiteX2" fmla="*/ 4145937 w 4380561"/>
                <a:gd name="connsiteY2" fmla="*/ 553145 h 2548543"/>
                <a:gd name="connsiteX3" fmla="*/ 4380561 w 4380561"/>
                <a:gd name="connsiteY3" fmla="*/ 362907 h 2548543"/>
                <a:gd name="connsiteX4" fmla="*/ 4273960 w 4380561"/>
                <a:gd name="connsiteY4" fmla="*/ 1638545 h 2548543"/>
                <a:gd name="connsiteX5" fmla="*/ 2896863 w 4380561"/>
                <a:gd name="connsiteY5" fmla="*/ 1565920 h 2548543"/>
                <a:gd name="connsiteX6" fmla="*/ 3114932 w 4380561"/>
                <a:gd name="connsiteY6" fmla="*/ 1389106 h 2548543"/>
                <a:gd name="connsiteX7" fmla="*/ 1204532 w 4380561"/>
                <a:gd name="connsiteY7" fmla="*/ 2548543 h 2548543"/>
                <a:gd name="connsiteX8" fmla="*/ 842390 w 4380561"/>
                <a:gd name="connsiteY8" fmla="*/ 1712242 h 2548543"/>
                <a:gd name="connsiteX0" fmla="*/ 0 w 4380561"/>
                <a:gd name="connsiteY0" fmla="*/ 2148919 h 2548543"/>
                <a:gd name="connsiteX1" fmla="*/ 1590903 w 4380561"/>
                <a:gd name="connsiteY1" fmla="*/ 212059 h 2548543"/>
                <a:gd name="connsiteX2" fmla="*/ 4145937 w 4380561"/>
                <a:gd name="connsiteY2" fmla="*/ 553145 h 2548543"/>
                <a:gd name="connsiteX3" fmla="*/ 4380561 w 4380561"/>
                <a:gd name="connsiteY3" fmla="*/ 362907 h 2548543"/>
                <a:gd name="connsiteX4" fmla="*/ 4273960 w 4380561"/>
                <a:gd name="connsiteY4" fmla="*/ 1638545 h 2548543"/>
                <a:gd name="connsiteX5" fmla="*/ 2896863 w 4380561"/>
                <a:gd name="connsiteY5" fmla="*/ 1565920 h 2548543"/>
                <a:gd name="connsiteX6" fmla="*/ 3114932 w 4380561"/>
                <a:gd name="connsiteY6" fmla="*/ 1389106 h 2548543"/>
                <a:gd name="connsiteX7" fmla="*/ 1204532 w 4380561"/>
                <a:gd name="connsiteY7" fmla="*/ 2548543 h 2548543"/>
                <a:gd name="connsiteX8" fmla="*/ 842390 w 4380561"/>
                <a:gd name="connsiteY8" fmla="*/ 1712242 h 254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0561" h="2548543">
                  <a:moveTo>
                    <a:pt x="0" y="2148919"/>
                  </a:moveTo>
                  <a:cubicBezTo>
                    <a:pt x="235965" y="1265777"/>
                    <a:pt x="822290" y="551950"/>
                    <a:pt x="1590903" y="212059"/>
                  </a:cubicBezTo>
                  <a:cubicBezTo>
                    <a:pt x="2439522" y="-163213"/>
                    <a:pt x="3400882" y="-34875"/>
                    <a:pt x="4145937" y="553145"/>
                  </a:cubicBezTo>
                  <a:lnTo>
                    <a:pt x="4380561" y="362907"/>
                  </a:lnTo>
                  <a:lnTo>
                    <a:pt x="4273960" y="1638545"/>
                  </a:lnTo>
                  <a:lnTo>
                    <a:pt x="2896863" y="1565920"/>
                  </a:lnTo>
                  <a:lnTo>
                    <a:pt x="3114932" y="1389106"/>
                  </a:lnTo>
                  <a:cubicBezTo>
                    <a:pt x="2321066" y="1005928"/>
                    <a:pt x="1429473" y="1547043"/>
                    <a:pt x="1204532" y="2548543"/>
                  </a:cubicBezTo>
                  <a:lnTo>
                    <a:pt x="842390" y="1712242"/>
                  </a:lnTo>
                </a:path>
              </a:pathLst>
            </a:custGeom>
            <a:solidFill>
              <a:srgbClr val="F26712"/>
            </a:solidFill>
            <a:ln>
              <a:noFill/>
            </a:ln>
            <a:effectLst>
              <a:outerShdw blurRad="149987" dist="250190" dir="8460000" algn="ctr" rotWithShape="0">
                <a:srgbClr val="000000">
                  <a:alpha val="16000"/>
                </a:srgbClr>
              </a:outerShdw>
            </a:effectLst>
            <a:scene3d>
              <a:camera prst="orthographicFront"/>
              <a:lightRig rig="contrasting" dir="t"/>
            </a:scene3d>
            <a:sp3d prstMaterial="metal">
              <a:bevelT w="1079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2" name="TG_Oval 19"/>
            <p:cNvSpPr/>
            <p:nvPr/>
          </p:nvSpPr>
          <p:spPr bwMode="gray">
            <a:xfrm>
              <a:off x="2871934" y="1680219"/>
              <a:ext cx="3402816" cy="3410072"/>
            </a:xfrm>
            <a:prstGeom prst="donut">
              <a:avLst>
                <a:gd name="adj" fmla="val 2750"/>
              </a:avLst>
            </a:prstGeom>
            <a:gradFill>
              <a:gsLst>
                <a:gs pos="0">
                  <a:srgbClr val="FFFFFF">
                    <a:alpha val="45882"/>
                  </a:srgbClr>
                </a:gs>
                <a:gs pos="25000">
                  <a:srgbClr val="CFCFCF"/>
                </a:gs>
                <a:gs pos="50000">
                  <a:srgbClr val="CFCFCF">
                    <a:alpha val="49804"/>
                  </a:srgbClr>
                </a:gs>
                <a:gs pos="75000">
                  <a:srgbClr val="F8F8F8"/>
                </a:gs>
                <a:gs pos="100000">
                  <a:srgbClr val="CFCFCF">
                    <a:alpha val="69000"/>
                  </a:srgbClr>
                </a:gs>
              </a:gsLst>
              <a:lin ang="5400000" scaled="0"/>
            </a:gradFill>
            <a:ln w="28575">
              <a:solidFill>
                <a:schemeClr val="lt1">
                  <a:alpha val="30000"/>
                </a:schemeClr>
              </a:solidFill>
            </a:ln>
            <a:effectLst/>
            <a:scene3d>
              <a:camera prst="orthographicFront">
                <a:rot lat="0" lon="0" rev="0"/>
              </a:camera>
              <a:lightRig rig="glow" dir="t">
                <a:rot lat="0" lon="0" rev="15000000"/>
              </a:lightRig>
            </a:scene3d>
            <a:sp3d prstMaterial="clear">
              <a:bevelT w="254000" h="177800"/>
              <a:contourClr>
                <a:srgbClr val="FFFFFF"/>
              </a:contourClr>
            </a:sp3d>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srgbClr val="FFFFFF"/>
                </a:solidFill>
              </a:endParaRPr>
            </a:p>
          </p:txBody>
        </p:sp>
        <p:sp>
          <p:nvSpPr>
            <p:cNvPr id="33" name="TG_Oval 19"/>
            <p:cNvSpPr/>
            <p:nvPr/>
          </p:nvSpPr>
          <p:spPr bwMode="gray">
            <a:xfrm>
              <a:off x="3089572" y="1937655"/>
              <a:ext cx="2937833" cy="2937833"/>
            </a:xfrm>
            <a:prstGeom prst="ellipse">
              <a:avLst/>
            </a:prstGeom>
            <a:gradFill flip="none" rotWithShape="1">
              <a:gsLst>
                <a:gs pos="0">
                  <a:srgbClr val="FFFFFF"/>
                </a:gs>
                <a:gs pos="45000">
                  <a:srgbClr val="EAEAEA"/>
                </a:gs>
                <a:gs pos="68000">
                  <a:srgbClr val="DDDDDD"/>
                </a:gs>
              </a:gsLst>
              <a:path path="circle">
                <a:fillToRect l="50000" t="50000" r="50000" b="50000"/>
              </a:path>
              <a:tileRect/>
            </a:gradFill>
            <a:ln w="28575">
              <a:noFill/>
            </a:ln>
            <a:effectLst>
              <a:outerShdw blurRad="63500" sx="102000" sy="102000" algn="ctr" rotWithShape="0">
                <a:prstClr val="black">
                  <a:alpha val="28000"/>
                </a:prstClr>
              </a:outerShdw>
            </a:effectLst>
            <a:scene3d>
              <a:camera prst="orthographicFront">
                <a:rot lat="0" lon="0" rev="0"/>
              </a:camera>
              <a:lightRig rig="flat" dir="t">
                <a:rot lat="0" lon="0" rev="6000000"/>
              </a:lightRig>
            </a:scene3d>
            <a:sp3d prstMaterial="flat">
              <a:bevelT w="1143000" h="1143000"/>
              <a:bevelB w="0" h="0"/>
              <a:contourClr>
                <a:schemeClr val="accent3"/>
              </a:contourClr>
            </a:sp3d>
          </p:spPr>
          <p:style>
            <a:lnRef idx="3">
              <a:schemeClr val="lt1"/>
            </a:lnRef>
            <a:fillRef idx="1">
              <a:schemeClr val="accent3"/>
            </a:fillRef>
            <a:effectRef idx="1">
              <a:schemeClr val="accent3"/>
            </a:effectRef>
            <a:fontRef idx="minor">
              <a:schemeClr val="lt1"/>
            </a:fontRef>
          </p:style>
          <p:txBody>
            <a:bodyPr lIns="45720" rIns="45720" rtlCol="0" anchor="ctr">
              <a:noAutofit/>
            </a:bodyPr>
            <a:lstStyle/>
            <a:p>
              <a:pPr algn="ctr"/>
              <a:endParaRPr lang="en-US" b="1" cap="all" dirty="0" smtClean="0">
                <a:ln w="9000" cmpd="sng">
                  <a:noFill/>
                  <a:prstDash val="solid"/>
                </a:ln>
                <a:solidFill>
                  <a:srgbClr val="000000"/>
                </a:solidFill>
                <a:effectLst>
                  <a:glow rad="101600">
                    <a:srgbClr val="FFFFFF">
                      <a:alpha val="60000"/>
                    </a:srgbClr>
                  </a:glow>
                </a:effectLst>
              </a:endParaRPr>
            </a:p>
          </p:txBody>
        </p:sp>
        <p:sp>
          <p:nvSpPr>
            <p:cNvPr id="35" name="Rounded Rectangle 71"/>
            <p:cNvSpPr>
              <a:spLocks/>
            </p:cNvSpPr>
            <p:nvPr/>
          </p:nvSpPr>
          <p:spPr bwMode="gray">
            <a:xfrm>
              <a:off x="6027404" y="4360041"/>
              <a:ext cx="2714846" cy="896371"/>
            </a:xfrm>
            <a:prstGeom prst="roundRect">
              <a:avLst>
                <a:gd name="adj" fmla="val 50000"/>
              </a:avLst>
            </a:prstGeom>
            <a:solidFill>
              <a:srgbClr val="00B050"/>
            </a:solid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rgbClr val="000000"/>
                </a:solidFill>
              </a:endParaRPr>
            </a:p>
          </p:txBody>
        </p:sp>
        <p:sp>
          <p:nvSpPr>
            <p:cNvPr id="38" name="Oval 111"/>
            <p:cNvSpPr/>
            <p:nvPr/>
          </p:nvSpPr>
          <p:spPr>
            <a:xfrm>
              <a:off x="6285685" y="4742777"/>
              <a:ext cx="116354" cy="130898"/>
            </a:xfrm>
            <a:prstGeom prst="ellipse">
              <a:avLst/>
            </a:prstGeom>
            <a:solidFill>
              <a:srgbClr val="33CC33"/>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rgbClr val="FFFFFF"/>
                </a:solidFill>
              </a:endParaRPr>
            </a:p>
          </p:txBody>
        </p:sp>
        <p:sp>
          <p:nvSpPr>
            <p:cNvPr id="39" name="Rectangle 113"/>
            <p:cNvSpPr/>
            <p:nvPr/>
          </p:nvSpPr>
          <p:spPr>
            <a:xfrm>
              <a:off x="6696137" y="4568703"/>
              <a:ext cx="1620957" cy="523220"/>
            </a:xfrm>
            <a:prstGeom prst="rect">
              <a:avLst/>
            </a:prstGeom>
          </p:spPr>
          <p:txBody>
            <a:bodyPr wrap="none">
              <a:spAutoFit/>
            </a:bodyPr>
            <a:lstStyle/>
            <a:p>
              <a:r>
                <a:rPr lang="ja-JP" altLang="en-US" sz="2800" dirty="0" smtClean="0">
                  <a:effectLst>
                    <a:outerShdw blurRad="38100" dist="38100" dir="2700000" algn="tl">
                      <a:srgbClr val="000000">
                        <a:alpha val="43137"/>
                      </a:srgbClr>
                    </a:outerShdw>
                  </a:effectLst>
                  <a:latin typeface="HGP創英角ｺﾞｼｯｸUB" pitchFamily="50" charset="-128"/>
                  <a:ea typeface="HGP創英角ｺﾞｼｯｸUB" pitchFamily="50" charset="-128"/>
                </a:rPr>
                <a:t>理論解析</a:t>
              </a:r>
              <a:endParaRPr lang="en-US" sz="2800" dirty="0">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40" name="Rounded Rectangle 70"/>
            <p:cNvSpPr/>
            <p:nvPr/>
          </p:nvSpPr>
          <p:spPr bwMode="gray">
            <a:xfrm flipH="1">
              <a:off x="143283" y="2183166"/>
              <a:ext cx="2987897" cy="669770"/>
            </a:xfrm>
            <a:prstGeom prst="roundRect">
              <a:avLst>
                <a:gd name="adj" fmla="val 50000"/>
              </a:avLst>
            </a:prstGeom>
            <a:solidFill>
              <a:schemeClr val="accent2">
                <a:lumMod val="75000"/>
              </a:schemeClr>
            </a:solidFill>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rgbClr val="000000"/>
                </a:solidFill>
              </a:endParaRPr>
            </a:p>
          </p:txBody>
        </p:sp>
        <p:sp>
          <p:nvSpPr>
            <p:cNvPr id="41" name="Oval 110"/>
            <p:cNvSpPr/>
            <p:nvPr/>
          </p:nvSpPr>
          <p:spPr>
            <a:xfrm>
              <a:off x="383264" y="2343760"/>
              <a:ext cx="116354" cy="13089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FFFFFF"/>
                </a:solidFill>
              </a:endParaRPr>
            </a:p>
          </p:txBody>
        </p:sp>
        <p:sp>
          <p:nvSpPr>
            <p:cNvPr id="42" name="Rectangle 112"/>
            <p:cNvSpPr/>
            <p:nvPr/>
          </p:nvSpPr>
          <p:spPr>
            <a:xfrm>
              <a:off x="545634" y="2209154"/>
              <a:ext cx="1952779" cy="523220"/>
            </a:xfrm>
            <a:prstGeom prst="rect">
              <a:avLst/>
            </a:prstGeom>
          </p:spPr>
          <p:txBody>
            <a:bodyPr wrap="none">
              <a:spAutoFit/>
            </a:bodyPr>
            <a:lstStyle/>
            <a:p>
              <a:r>
                <a:rPr lang="ja-JP" altLang="en-US" sz="2800" dirty="0" smtClean="0">
                  <a:effectLst>
                    <a:outerShdw blurRad="38100" dist="38100" dir="2700000" algn="tl">
                      <a:srgbClr val="000000">
                        <a:alpha val="43137"/>
                      </a:srgbClr>
                    </a:outerShdw>
                  </a:effectLst>
                  <a:latin typeface="HGP創英角ｺﾞｼｯｸUB" pitchFamily="50" charset="-128"/>
                  <a:ea typeface="HGP創英角ｺﾞｼｯｸUB" pitchFamily="50" charset="-128"/>
                </a:rPr>
                <a:t>分子の合成</a:t>
              </a:r>
              <a:endParaRPr lang="en-US" sz="2800" dirty="0">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43" name="Rounded Rectangle 73"/>
            <p:cNvSpPr/>
            <p:nvPr/>
          </p:nvSpPr>
          <p:spPr bwMode="ltGray">
            <a:xfrm>
              <a:off x="6278400" y="1235702"/>
              <a:ext cx="2714846" cy="609122"/>
            </a:xfrm>
            <a:prstGeom prst="roundRect">
              <a:avLst>
                <a:gd name="adj" fmla="val 50000"/>
              </a:avLst>
            </a:prstGeom>
            <a:solidFill>
              <a:srgbClr val="FF6600"/>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rgbClr val="000000"/>
                </a:solidFill>
              </a:endParaRPr>
            </a:p>
          </p:txBody>
        </p:sp>
        <p:sp>
          <p:nvSpPr>
            <p:cNvPr id="44" name="Oval 108"/>
            <p:cNvSpPr/>
            <p:nvPr/>
          </p:nvSpPr>
          <p:spPr>
            <a:xfrm>
              <a:off x="6498934" y="1396296"/>
              <a:ext cx="116354" cy="130898"/>
            </a:xfrm>
            <a:prstGeom prst="ellipse">
              <a:avLst/>
            </a:prstGeom>
            <a:solidFill>
              <a:srgbClr val="FF66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FFFF"/>
                </a:solidFill>
              </a:endParaRPr>
            </a:p>
          </p:txBody>
        </p:sp>
        <p:sp>
          <p:nvSpPr>
            <p:cNvPr id="45" name="Rectangle 109"/>
            <p:cNvSpPr/>
            <p:nvPr/>
          </p:nvSpPr>
          <p:spPr>
            <a:xfrm>
              <a:off x="6860754" y="1261690"/>
              <a:ext cx="902811" cy="523220"/>
            </a:xfrm>
            <a:prstGeom prst="rect">
              <a:avLst/>
            </a:prstGeom>
          </p:spPr>
          <p:txBody>
            <a:bodyPr wrap="none">
              <a:spAutoFit/>
            </a:bodyPr>
            <a:lstStyle/>
            <a:p>
              <a:r>
                <a:rPr lang="ja-JP" altLang="en-US" sz="2800" dirty="0" smtClean="0">
                  <a:effectLst>
                    <a:outerShdw blurRad="38100" dist="38100" dir="2700000" algn="tl">
                      <a:srgbClr val="000000">
                        <a:alpha val="43137"/>
                      </a:srgbClr>
                    </a:outerShdw>
                  </a:effectLst>
                  <a:latin typeface="HGP創英角ｺﾞｼｯｸUB" pitchFamily="50" charset="-128"/>
                  <a:ea typeface="HGP創英角ｺﾞｼｯｸUB" pitchFamily="50" charset="-128"/>
                </a:rPr>
                <a:t>計測</a:t>
              </a:r>
              <a:endParaRPr lang="en-US" sz="2800" dirty="0">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46" name="Rounded Rectangle 73"/>
            <p:cNvSpPr/>
            <p:nvPr/>
          </p:nvSpPr>
          <p:spPr bwMode="ltGray">
            <a:xfrm>
              <a:off x="3059832" y="2722142"/>
              <a:ext cx="3113504" cy="1210061"/>
            </a:xfrm>
            <a:prstGeom prst="roundRect">
              <a:avLst>
                <a:gd name="adj" fmla="val 50000"/>
              </a:avLst>
            </a:prstGeom>
            <a:solidFill>
              <a:srgbClr val="FF3300"/>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3200" dirty="0" smtClean="0">
                  <a:solidFill>
                    <a:schemeClr val="tx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三位一体のアプローチ</a:t>
              </a:r>
              <a:endParaRPr lang="en-US" sz="3200" dirty="0">
                <a:solidFill>
                  <a:schemeClr val="tx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grpSp>
      <p:grpSp>
        <p:nvGrpSpPr>
          <p:cNvPr id="48" name="グループ化 47"/>
          <p:cNvGrpSpPr/>
          <p:nvPr/>
        </p:nvGrpSpPr>
        <p:grpSpPr>
          <a:xfrm>
            <a:off x="291806" y="5654430"/>
            <a:ext cx="8707286" cy="1037678"/>
            <a:chOff x="362481" y="5125045"/>
            <a:chExt cx="10383305" cy="824235"/>
          </a:xfrm>
        </p:grpSpPr>
        <p:sp>
          <p:nvSpPr>
            <p:cNvPr id="49" name="AutoShape 20"/>
            <p:cNvSpPr>
              <a:spLocks noChangeArrowheads="1"/>
            </p:cNvSpPr>
            <p:nvPr/>
          </p:nvSpPr>
          <p:spPr bwMode="gray">
            <a:xfrm>
              <a:off x="362481" y="5125045"/>
              <a:ext cx="10383305" cy="824235"/>
            </a:xfrm>
            <a:prstGeom prst="roundRect">
              <a:avLst>
                <a:gd name="adj" fmla="val 11921"/>
              </a:avLst>
            </a:prstGeom>
            <a:gradFill rotWithShape="1">
              <a:gsLst>
                <a:gs pos="0">
                  <a:srgbClr val="EC941E"/>
                </a:gs>
                <a:gs pos="100000">
                  <a:srgbClr val="EC941E">
                    <a:gamma/>
                    <a:shade val="69804"/>
                    <a:invGamma/>
                  </a:srgbClr>
                </a:gs>
              </a:gsLst>
              <a:lin ang="5400000" scaled="1"/>
            </a:gradFill>
            <a:ln w="38100">
              <a:solidFill>
                <a:srgbClr val="FEFEFE"/>
              </a:solidFill>
              <a:round/>
              <a:headEnd/>
              <a:tailEnd/>
            </a:ln>
            <a:effectLst>
              <a:outerShdw dist="127000" dir="2700000" algn="ctr" rotWithShape="0">
                <a:schemeClr val="bg2">
                  <a:alpha val="50000"/>
                </a:schemeClr>
              </a:outerShdw>
            </a:effectLst>
          </p:spPr>
          <p:txBody>
            <a:bodyPr wrap="none" anchor="ctr"/>
            <a:lstStyle/>
            <a:p>
              <a:endParaRPr lang="ja-JP" altLang="en-US" dirty="0"/>
            </a:p>
          </p:txBody>
        </p:sp>
        <p:sp>
          <p:nvSpPr>
            <p:cNvPr id="53" name="Freeform 21"/>
            <p:cNvSpPr>
              <a:spLocks/>
            </p:cNvSpPr>
            <p:nvPr/>
          </p:nvSpPr>
          <p:spPr bwMode="gray">
            <a:xfrm>
              <a:off x="504211" y="5208598"/>
              <a:ext cx="609600" cy="59213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EC941E">
                    <a:gamma/>
                    <a:tint val="48627"/>
                    <a:invGamma/>
                  </a:srgbClr>
                </a:gs>
                <a:gs pos="100000">
                  <a:srgbClr val="EC941E">
                    <a:alpha val="0"/>
                  </a:srgb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a:p>
          </p:txBody>
        </p:sp>
        <p:sp>
          <p:nvSpPr>
            <p:cNvPr id="54" name="Text Box 22"/>
            <p:cNvSpPr txBox="1">
              <a:spLocks noChangeArrowheads="1"/>
            </p:cNvSpPr>
            <p:nvPr/>
          </p:nvSpPr>
          <p:spPr bwMode="gray">
            <a:xfrm>
              <a:off x="3353359" y="5397994"/>
              <a:ext cx="4469602" cy="41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2800" dirty="0" smtClean="0">
                  <a:solidFill>
                    <a:srgbClr val="FFFFFF"/>
                  </a:solidFill>
                  <a:effectLst>
                    <a:outerShdw blurRad="38100" dist="38100" dir="2700000" algn="tl">
                      <a:srgbClr val="000000"/>
                    </a:outerShdw>
                  </a:effectLst>
                  <a:latin typeface="HGP創英角ｺﾞｼｯｸUB" pitchFamily="50" charset="-128"/>
                  <a:ea typeface="HGP創英角ｺﾞｼｯｸUB" pitchFamily="50" charset="-128"/>
                </a:rPr>
                <a:t>単分子科学領域の開拓</a:t>
              </a:r>
              <a:endParaRPr lang="en-US" altLang="ja-JP" sz="2800" dirty="0">
                <a:solidFill>
                  <a:srgbClr val="FFFFFF"/>
                </a:solidFill>
                <a:effectLst>
                  <a:outerShdw blurRad="38100" dist="38100" dir="2700000" algn="tl">
                    <a:srgbClr val="000000"/>
                  </a:outerShdw>
                </a:effectLst>
                <a:latin typeface="HGP創英角ｺﾞｼｯｸUB" pitchFamily="50" charset="-128"/>
                <a:ea typeface="HGP創英角ｺﾞｼｯｸUB" pitchFamily="50" charset="-128"/>
              </a:endParaRPr>
            </a:p>
          </p:txBody>
        </p:sp>
      </p:grpSp>
    </p:spTree>
    <p:extLst>
      <p:ext uri="{BB962C8B-B14F-4D97-AF65-F5344CB8AC3E}">
        <p14:creationId xmlns:p14="http://schemas.microsoft.com/office/powerpoint/2010/main" val="424156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27"/>
                                        </p:tgtEl>
                                        <p:attrNameLst>
                                          <p:attrName>style.opacity</p:attrName>
                                        </p:attrNameLst>
                                      </p:cBhvr>
                                      <p:to>
                                        <p:strVal val="0.5"/>
                                      </p:to>
                                    </p:set>
                                    <p:animEffect filter="image" prLst="opacity: 0.5">
                                      <p:cBhvr rctx="IE">
                                        <p:cTn id="7" dur="indefinite"/>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fade">
                                      <p:cBhvr>
                                        <p:cTn id="19" dur="500"/>
                                        <p:tgtEl>
                                          <p:spTgt spid="9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6"/>
                                        </p:tgtEl>
                                        <p:attrNameLst>
                                          <p:attrName>style.visibility</p:attrName>
                                        </p:attrNameLst>
                                      </p:cBhvr>
                                      <p:to>
                                        <p:strVal val="visible"/>
                                      </p:to>
                                    </p:set>
                                    <p:animEffect transition="in" filter="fade">
                                      <p:cBhvr>
                                        <p:cTn id="22" dur="500"/>
                                        <p:tgtEl>
                                          <p:spTgt spid="9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9" presetClass="emph" presetSubtype="0" nodeType="withEffect">
                                  <p:stCondLst>
                                    <p:cond delay="0"/>
                                  </p:stCondLst>
                                  <p:childTnLst>
                                    <p:set>
                                      <p:cBhvr rctx="PPT">
                                        <p:cTn id="32" dur="indefinite"/>
                                        <p:tgtEl>
                                          <p:spTgt spid="27"/>
                                        </p:tgtEl>
                                        <p:attrNameLst>
                                          <p:attrName>style.opacity</p:attrName>
                                        </p:attrNameLst>
                                      </p:cBhvr>
                                      <p:to>
                                        <p:strVal val="0.5"/>
                                      </p:to>
                                    </p:set>
                                    <p:animEffect filter="image" prLst="opacity: 0.5">
                                      <p:cBhvr rctx="IE">
                                        <p:cTn id="33" dur="indefinite"/>
                                        <p:tgtEl>
                                          <p:spTgt spid="27"/>
                                        </p:tgtEl>
                                      </p:cBhvr>
                                    </p:animEffect>
                                  </p:childTnLst>
                                </p:cTn>
                              </p:par>
                              <p:par>
                                <p:cTn id="34" presetID="9" presetClass="emph" presetSubtype="0" grpId="2" nodeType="withEffect">
                                  <p:stCondLst>
                                    <p:cond delay="0"/>
                                  </p:stCondLst>
                                  <p:childTnLst>
                                    <p:set>
                                      <p:cBhvr rctx="PPT">
                                        <p:cTn id="35" dur="indefinite"/>
                                        <p:tgtEl>
                                          <p:spTgt spid="2"/>
                                        </p:tgtEl>
                                        <p:attrNameLst>
                                          <p:attrName>style.opacity</p:attrName>
                                        </p:attrNameLst>
                                      </p:cBhvr>
                                      <p:to>
                                        <p:strVal val="0.5"/>
                                      </p:to>
                                    </p:set>
                                    <p:animEffect filter="image" prLst="opacity: 0.5">
                                      <p:cBhvr rctx="IE">
                                        <p:cTn id="36" dur="indefinite"/>
                                        <p:tgtEl>
                                          <p:spTgt spid="2"/>
                                        </p:tgtEl>
                                      </p:cBhvr>
                                    </p:animEffect>
                                  </p:childTnLst>
                                </p:cTn>
                              </p:par>
                              <p:par>
                                <p:cTn id="37" presetID="9" presetClass="emph" presetSubtype="0" nodeType="withEffect">
                                  <p:stCondLst>
                                    <p:cond delay="0"/>
                                  </p:stCondLst>
                                  <p:childTnLst>
                                    <p:set>
                                      <p:cBhvr rctx="PPT">
                                        <p:cTn id="38" dur="indefinite"/>
                                        <p:tgtEl>
                                          <p:spTgt spid="47"/>
                                        </p:tgtEl>
                                        <p:attrNameLst>
                                          <p:attrName>style.opacity</p:attrName>
                                        </p:attrNameLst>
                                      </p:cBhvr>
                                      <p:to>
                                        <p:strVal val="0.5"/>
                                      </p:to>
                                    </p:set>
                                    <p:animEffect filter="image" prLst="opacity: 0.5">
                                      <p:cBhvr rctx="IE">
                                        <p:cTn id="39" dur="indefinite"/>
                                        <p:tgtEl>
                                          <p:spTgt spid="47"/>
                                        </p:tgtEl>
                                      </p:cBhvr>
                                    </p:animEffect>
                                  </p:childTnLst>
                                </p:cTn>
                              </p:par>
                              <p:par>
                                <p:cTn id="40" presetID="9" presetClass="emph" presetSubtype="0" grpId="1" nodeType="withEffect">
                                  <p:stCondLst>
                                    <p:cond delay="0"/>
                                  </p:stCondLst>
                                  <p:childTnLst>
                                    <p:set>
                                      <p:cBhvr rctx="PPT">
                                        <p:cTn id="41" dur="indefinite"/>
                                        <p:tgtEl>
                                          <p:spTgt spid="56"/>
                                        </p:tgtEl>
                                        <p:attrNameLst>
                                          <p:attrName>style.opacity</p:attrName>
                                        </p:attrNameLst>
                                      </p:cBhvr>
                                      <p:to>
                                        <p:strVal val="0.5"/>
                                      </p:to>
                                    </p:set>
                                    <p:animEffect filter="image" prLst="opacity: 0.5">
                                      <p:cBhvr rctx="IE">
                                        <p:cTn id="42" dur="indefinite"/>
                                        <p:tgtEl>
                                          <p:spTgt spid="56"/>
                                        </p:tgtEl>
                                      </p:cBhvr>
                                    </p:animEffect>
                                  </p:childTnLst>
                                </p:cTn>
                              </p:par>
                              <p:par>
                                <p:cTn id="43" presetID="9" presetClass="emph" presetSubtype="0" grpId="1" nodeType="withEffect">
                                  <p:stCondLst>
                                    <p:cond delay="0"/>
                                  </p:stCondLst>
                                  <p:childTnLst>
                                    <p:set>
                                      <p:cBhvr rctx="PPT">
                                        <p:cTn id="44" dur="indefinite"/>
                                        <p:tgtEl>
                                          <p:spTgt spid="94"/>
                                        </p:tgtEl>
                                        <p:attrNameLst>
                                          <p:attrName>style.opacity</p:attrName>
                                        </p:attrNameLst>
                                      </p:cBhvr>
                                      <p:to>
                                        <p:strVal val="0.5"/>
                                      </p:to>
                                    </p:set>
                                    <p:animEffect filter="image" prLst="opacity: 0.5">
                                      <p:cBhvr rctx="IE">
                                        <p:cTn id="45" dur="indefinite"/>
                                        <p:tgtEl>
                                          <p:spTgt spid="94"/>
                                        </p:tgtEl>
                                      </p:cBhvr>
                                    </p:animEffect>
                                  </p:childTnLst>
                                </p:cTn>
                              </p:par>
                              <p:par>
                                <p:cTn id="46" presetID="9" presetClass="emph" presetSubtype="0" grpId="1" nodeType="withEffect">
                                  <p:stCondLst>
                                    <p:cond delay="0"/>
                                  </p:stCondLst>
                                  <p:childTnLst>
                                    <p:set>
                                      <p:cBhvr rctx="PPT">
                                        <p:cTn id="47" dur="indefinite"/>
                                        <p:tgtEl>
                                          <p:spTgt spid="96"/>
                                        </p:tgtEl>
                                        <p:attrNameLst>
                                          <p:attrName>style.opacity</p:attrName>
                                        </p:attrNameLst>
                                      </p:cBhvr>
                                      <p:to>
                                        <p:strVal val="0.5"/>
                                      </p:to>
                                    </p:set>
                                    <p:animEffect filter="image" prLst="opacity: 0.5">
                                      <p:cBhvr rctx="IE">
                                        <p:cTn id="48" dur="indefinite"/>
                                        <p:tgtEl>
                                          <p:spTgt spid="96"/>
                                        </p:tgtEl>
                                      </p:cBhvr>
                                    </p:animEffect>
                                  </p:childTnLst>
                                </p:cTn>
                              </p:par>
                              <p:par>
                                <p:cTn id="49" presetID="9" presetClass="emph" presetSubtype="0" grpId="1" nodeType="withEffect">
                                  <p:stCondLst>
                                    <p:cond delay="0"/>
                                  </p:stCondLst>
                                  <p:childTnLst>
                                    <p:set>
                                      <p:cBhvr rctx="PPT">
                                        <p:cTn id="50" dur="indefinite"/>
                                        <p:tgtEl>
                                          <p:spTgt spid="26"/>
                                        </p:tgtEl>
                                        <p:attrNameLst>
                                          <p:attrName>style.opacity</p:attrName>
                                        </p:attrNameLst>
                                      </p:cBhvr>
                                      <p:to>
                                        <p:strVal val="0.5"/>
                                      </p:to>
                                    </p:set>
                                    <p:animEffect filter="image" prLst="opacity: 0.5">
                                      <p:cBhvr rctx="IE">
                                        <p:cTn id="51" dur="indefinite"/>
                                        <p:tgtEl>
                                          <p:spTgt spid="26"/>
                                        </p:tgtEl>
                                      </p:cBhvr>
                                    </p:animEffect>
                                  </p:childTnLst>
                                </p:cTn>
                              </p:par>
                              <p:par>
                                <p:cTn id="52" presetID="9" presetClass="emph" presetSubtype="0" grpId="0" nodeType="withEffect">
                                  <p:stCondLst>
                                    <p:cond delay="0"/>
                                  </p:stCondLst>
                                  <p:childTnLst>
                                    <p:set>
                                      <p:cBhvr rctx="PPT">
                                        <p:cTn id="53" dur="indefinite"/>
                                        <p:tgtEl>
                                          <p:spTgt spid="58"/>
                                        </p:tgtEl>
                                        <p:attrNameLst>
                                          <p:attrName>style.opacity</p:attrName>
                                        </p:attrNameLst>
                                      </p:cBhvr>
                                      <p:to>
                                        <p:strVal val="0.5"/>
                                      </p:to>
                                    </p:set>
                                    <p:animEffect filter="image" prLst="opacity: 0.5">
                                      <p:cBhvr rctx="IE">
                                        <p:cTn id="54" dur="indefinite"/>
                                        <p:tgtEl>
                                          <p:spTgt spid="58"/>
                                        </p:tgtEl>
                                      </p:cBhvr>
                                    </p:animEffect>
                                  </p:childTnLst>
                                </p:cTn>
                              </p:par>
                              <p:par>
                                <p:cTn id="55" presetID="9" presetClass="emph" presetSubtype="0" grpId="0" nodeType="withEffect">
                                  <p:stCondLst>
                                    <p:cond delay="0"/>
                                  </p:stCondLst>
                                  <p:childTnLst>
                                    <p:set>
                                      <p:cBhvr rctx="PPT">
                                        <p:cTn id="56" dur="indefinite"/>
                                        <p:tgtEl>
                                          <p:spTgt spid="91"/>
                                        </p:tgtEl>
                                        <p:attrNameLst>
                                          <p:attrName>style.opacity</p:attrName>
                                        </p:attrNameLst>
                                      </p:cBhvr>
                                      <p:to>
                                        <p:strVal val="0.5"/>
                                      </p:to>
                                    </p:set>
                                    <p:animEffect filter="image" prLst="opacity: 0.5">
                                      <p:cBhvr rctx="IE">
                                        <p:cTn id="57" dur="indefinite"/>
                                        <p:tgtEl>
                                          <p:spTgt spid="91"/>
                                        </p:tgtEl>
                                      </p:cBhvr>
                                    </p:animEffect>
                                  </p:childTnLst>
                                </p:cTn>
                              </p:par>
                              <p:par>
                                <p:cTn id="58" presetID="9" presetClass="emph" presetSubtype="0" grpId="0" nodeType="withEffect">
                                  <p:stCondLst>
                                    <p:cond delay="0"/>
                                  </p:stCondLst>
                                  <p:childTnLst>
                                    <p:set>
                                      <p:cBhvr rctx="PPT">
                                        <p:cTn id="59" dur="indefinite"/>
                                        <p:tgtEl>
                                          <p:spTgt spid="92"/>
                                        </p:tgtEl>
                                        <p:attrNameLst>
                                          <p:attrName>style.opacity</p:attrName>
                                        </p:attrNameLst>
                                      </p:cBhvr>
                                      <p:to>
                                        <p:strVal val="0.5"/>
                                      </p:to>
                                    </p:set>
                                    <p:animEffect filter="image" prLst="opacity: 0.5">
                                      <p:cBhvr rctx="IE">
                                        <p:cTn id="60" dur="indefinite"/>
                                        <p:tgtEl>
                                          <p:spTgt spid="92"/>
                                        </p:tgtEl>
                                      </p:cBhvr>
                                    </p:animEffect>
                                  </p:childTnLst>
                                </p:cTn>
                              </p:par>
                              <p:par>
                                <p:cTn id="61" presetID="9" presetClass="emph" presetSubtype="0" grpId="0" nodeType="withEffect">
                                  <p:stCondLst>
                                    <p:cond delay="0"/>
                                  </p:stCondLst>
                                  <p:childTnLst>
                                    <p:set>
                                      <p:cBhvr rctx="PPT">
                                        <p:cTn id="62" dur="indefinite"/>
                                        <p:tgtEl>
                                          <p:spTgt spid="25"/>
                                        </p:tgtEl>
                                        <p:attrNameLst>
                                          <p:attrName>style.opacity</p:attrName>
                                        </p:attrNameLst>
                                      </p:cBhvr>
                                      <p:to>
                                        <p:strVal val="0.5"/>
                                      </p:to>
                                    </p:set>
                                    <p:animEffect filter="image" prLst="opacity: 0.5">
                                      <p:cBhvr rctx="IE">
                                        <p:cTn id="63" dur="indefinite"/>
                                        <p:tgtEl>
                                          <p:spTgt spid="25"/>
                                        </p:tgtEl>
                                      </p:cBhvr>
                                    </p:animEffect>
                                  </p:childTnLst>
                                </p:cTn>
                              </p:par>
                              <p:par>
                                <p:cTn id="64" presetID="1" presetClass="entr" presetSubtype="0" fill="hold" nodeType="withEffect">
                                  <p:stCondLst>
                                    <p:cond delay="0"/>
                                  </p:stCondLst>
                                  <p:childTnLst>
                                    <p:set>
                                      <p:cBhvr>
                                        <p:cTn id="65"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4" grpId="1" animBg="1"/>
      <p:bldP spid="58" grpId="0" animBg="1"/>
      <p:bldP spid="91" grpId="0" animBg="1"/>
      <p:bldP spid="92" grpId="0"/>
      <p:bldP spid="25" grpId="0"/>
      <p:bldP spid="26" grpId="0"/>
      <p:bldP spid="26" grpId="1"/>
      <p:bldP spid="2" grpId="1" animBg="1"/>
      <p:bldP spid="2" grpId="2" animBg="1"/>
      <p:bldP spid="56" grpId="0" animBg="1"/>
      <p:bldP spid="56" grpId="1" animBg="1"/>
      <p:bldP spid="96" grpId="0"/>
      <p:bldP spid="9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786672" y="4003407"/>
            <a:ext cx="3730660" cy="2525319"/>
            <a:chOff x="786672" y="4003407"/>
            <a:chExt cx="3730660" cy="2525319"/>
          </a:xfrm>
        </p:grpSpPr>
        <p:sp>
          <p:nvSpPr>
            <p:cNvPr id="15" name="Text Box 28"/>
            <p:cNvSpPr txBox="1">
              <a:spLocks noChangeArrowheads="1"/>
            </p:cNvSpPr>
            <p:nvPr/>
          </p:nvSpPr>
          <p:spPr bwMode="gray">
            <a:xfrm>
              <a:off x="786672" y="4003407"/>
              <a:ext cx="23860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1600" dirty="0" smtClean="0">
                  <a:solidFill>
                    <a:srgbClr val="FFC000"/>
                  </a:solidFill>
                  <a:latin typeface="HGP創英角ｺﾞｼｯｸUB" pitchFamily="50" charset="-128"/>
                  <a:ea typeface="HGP創英角ｺﾞｼｯｸUB" pitchFamily="50" charset="-128"/>
                </a:rPr>
                <a:t>CO/</a:t>
              </a:r>
              <a:r>
                <a:rPr lang="en-US" altLang="ja-JP" sz="1600" dirty="0" err="1" smtClean="0">
                  <a:solidFill>
                    <a:srgbClr val="FFC000"/>
                  </a:solidFill>
                  <a:latin typeface="HGP創英角ｺﾞｼｯｸUB" pitchFamily="50" charset="-128"/>
                  <a:ea typeface="HGP創英角ｺﾞｼｯｸUB" pitchFamily="50" charset="-128"/>
                </a:rPr>
                <a:t>Pt</a:t>
              </a:r>
              <a:r>
                <a:rPr lang="ja-JP" altLang="en-US" sz="1600" dirty="0" smtClean="0">
                  <a:solidFill>
                    <a:srgbClr val="FFC000"/>
                  </a:solidFill>
                  <a:latin typeface="HGP創英角ｺﾞｼｯｸUB" pitchFamily="50" charset="-128"/>
                  <a:ea typeface="HGP創英角ｺﾞｼｯｸUB" pitchFamily="50" charset="-128"/>
                </a:rPr>
                <a:t>系の電子状態</a:t>
              </a:r>
              <a:endParaRPr lang="en-US" altLang="ja-JP" sz="1600" dirty="0" smtClean="0">
                <a:solidFill>
                  <a:srgbClr val="FFC000"/>
                </a:solidFill>
                <a:latin typeface="HGP創英角ｺﾞｼｯｸUB" pitchFamily="50" charset="-128"/>
                <a:ea typeface="HGP創英角ｺﾞｼｯｸUB" pitchFamily="50" charset="-128"/>
              </a:endParaRPr>
            </a:p>
          </p:txBody>
        </p:sp>
        <p:pic>
          <p:nvPicPr>
            <p:cNvPr id="72706" name="Picture 2" descr="C:\Users\kiguti\Desktop\G0508のコピー.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979" y="4373740"/>
              <a:ext cx="3498353" cy="2154986"/>
            </a:xfrm>
            <a:prstGeom prst="rect">
              <a:avLst/>
            </a:prstGeom>
            <a:noFill/>
            <a:extLst>
              <a:ext uri="{909E8E84-426E-40DD-AFC4-6F175D3DCCD1}">
                <a14:hiddenFill xmlns:a14="http://schemas.microsoft.com/office/drawing/2010/main">
                  <a:solidFill>
                    <a:srgbClr val="FFFFFF"/>
                  </a:solidFill>
                </a14:hiddenFill>
              </a:ext>
            </a:extLst>
          </p:spPr>
        </p:pic>
      </p:grpSp>
      <p:sp>
        <p:nvSpPr>
          <p:cNvPr id="78" name="Rectangle 6"/>
          <p:cNvSpPr>
            <a:spLocks noChangeArrowheads="1"/>
          </p:cNvSpPr>
          <p:nvPr/>
        </p:nvSpPr>
        <p:spPr bwMode="auto">
          <a:xfrm>
            <a:off x="533400" y="6553200"/>
            <a:ext cx="8077200" cy="76200"/>
          </a:xfrm>
          <a:prstGeom prst="rect">
            <a:avLst/>
          </a:prstGeom>
          <a:gradFill rotWithShape="0">
            <a:gsLst>
              <a:gs pos="0">
                <a:srgbClr val="5E9EFF"/>
              </a:gs>
              <a:gs pos="39999">
                <a:srgbClr val="85C2FF"/>
              </a:gs>
              <a:gs pos="70000">
                <a:srgbClr val="C4D6EB"/>
              </a:gs>
              <a:gs pos="100000">
                <a:srgbClr val="FFEBFA"/>
              </a:gs>
            </a:gsLst>
            <a:lin ang="0" scaled="1"/>
          </a:gradFill>
          <a:ln w="9525">
            <a:noFill/>
            <a:miter lim="800000"/>
            <a:headEnd/>
            <a:tailEnd/>
          </a:ln>
          <a:effectLst/>
        </p:spPr>
        <p:txBody>
          <a:bodyPr wrap="none" anchor="ctr"/>
          <a:lstStyle/>
          <a:p>
            <a:endParaRPr lang="ja-JP" altLang="en-US" dirty="0">
              <a:latin typeface="HGP創英角ｺﾞｼｯｸUB" pitchFamily="50" charset="-128"/>
              <a:ea typeface="HGP創英角ｺﾞｼｯｸUB" pitchFamily="50" charset="-128"/>
            </a:endParaRPr>
          </a:p>
        </p:txBody>
      </p:sp>
      <p:sp>
        <p:nvSpPr>
          <p:cNvPr id="39" name="Text Box 28"/>
          <p:cNvSpPr txBox="1">
            <a:spLocks noChangeArrowheads="1"/>
          </p:cNvSpPr>
          <p:nvPr/>
        </p:nvSpPr>
        <p:spPr bwMode="gray">
          <a:xfrm>
            <a:off x="1350347" y="982085"/>
            <a:ext cx="67938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2000" dirty="0" smtClean="0">
                <a:solidFill>
                  <a:srgbClr val="FFFFFF"/>
                </a:solidFill>
                <a:latin typeface="HGP創英角ｺﾞｼｯｸUB" pitchFamily="50" charset="-128"/>
                <a:ea typeface="HGP創英角ｺﾞｼｯｸUB" pitchFamily="50" charset="-128"/>
              </a:rPr>
              <a:t>２つの分子</a:t>
            </a:r>
            <a:r>
              <a:rPr lang="ja-JP" altLang="en-US" sz="2000" dirty="0">
                <a:solidFill>
                  <a:srgbClr val="FFFFFF"/>
                </a:solidFill>
                <a:latin typeface="HGP創英角ｺﾞｼｯｸUB" pitchFamily="50" charset="-128"/>
                <a:ea typeface="HGP創英角ｺﾞｼｯｸUB" pitchFamily="50" charset="-128"/>
              </a:rPr>
              <a:t>と</a:t>
            </a:r>
            <a:r>
              <a:rPr lang="ja-JP" altLang="en-US" sz="2000" dirty="0" smtClean="0">
                <a:solidFill>
                  <a:srgbClr val="FFFFFF"/>
                </a:solidFill>
                <a:latin typeface="HGP創英角ｺﾞｼｯｸUB" pitchFamily="50" charset="-128"/>
                <a:ea typeface="HGP創英角ｺﾞｼｯｸUB" pitchFamily="50" charset="-128"/>
              </a:rPr>
              <a:t>金属電極を有するナノスケール１次元分子集合体</a:t>
            </a:r>
            <a:endParaRPr lang="en-US" altLang="ja-JP" sz="2000" dirty="0">
              <a:solidFill>
                <a:srgbClr val="FFFFFF"/>
              </a:solidFill>
              <a:latin typeface="HGP創英角ｺﾞｼｯｸUB" pitchFamily="50" charset="-128"/>
              <a:ea typeface="HGP創英角ｺﾞｼｯｸUB" pitchFamily="50" charset="-128"/>
            </a:endParaRPr>
          </a:p>
        </p:txBody>
      </p:sp>
      <p:sp>
        <p:nvSpPr>
          <p:cNvPr id="11" name="Line 54"/>
          <p:cNvSpPr>
            <a:spLocks noChangeShapeType="1"/>
          </p:cNvSpPr>
          <p:nvPr/>
        </p:nvSpPr>
        <p:spPr bwMode="auto">
          <a:xfrm>
            <a:off x="564211" y="719882"/>
            <a:ext cx="7942263" cy="0"/>
          </a:xfrm>
          <a:prstGeom prst="line">
            <a:avLst/>
          </a:prstGeom>
          <a:noFill/>
          <a:ln w="28575">
            <a:solidFill>
              <a:srgbClr val="FF9966"/>
            </a:solidFill>
            <a:round/>
            <a:headEnd/>
            <a:tailEnd/>
          </a:ln>
        </p:spPr>
        <p:txBody>
          <a:bodyPr/>
          <a:lstStyle/>
          <a:p>
            <a:pPr algn="ctr"/>
            <a:endParaRPr lang="ja-JP" altLang="en-US" dirty="0">
              <a:latin typeface="HGP創英角ｺﾞｼｯｸUB" pitchFamily="50" charset="-128"/>
              <a:ea typeface="HGP創英角ｺﾞｼｯｸUB" pitchFamily="50" charset="-128"/>
            </a:endParaRPr>
          </a:p>
        </p:txBody>
      </p:sp>
      <p:sp>
        <p:nvSpPr>
          <p:cNvPr id="12" name="Line 54"/>
          <p:cNvSpPr>
            <a:spLocks noChangeShapeType="1"/>
          </p:cNvSpPr>
          <p:nvPr/>
        </p:nvSpPr>
        <p:spPr bwMode="auto">
          <a:xfrm>
            <a:off x="564211" y="616695"/>
            <a:ext cx="7942263" cy="0"/>
          </a:xfrm>
          <a:prstGeom prst="line">
            <a:avLst/>
          </a:prstGeom>
          <a:noFill/>
          <a:ln w="28575">
            <a:solidFill>
              <a:srgbClr val="FF9966"/>
            </a:solidFill>
            <a:round/>
            <a:headEnd/>
            <a:tailEnd/>
          </a:ln>
        </p:spPr>
        <p:txBody>
          <a:bodyPr/>
          <a:lstStyle/>
          <a:p>
            <a:pPr algn="ctr"/>
            <a:endParaRPr lang="ja-JP" altLang="en-US" dirty="0">
              <a:latin typeface="HGP創英角ｺﾞｼｯｸUB" pitchFamily="50" charset="-128"/>
              <a:ea typeface="HGP創英角ｺﾞｼｯｸUB" pitchFamily="50" charset="-128"/>
            </a:endParaRPr>
          </a:p>
        </p:txBody>
      </p:sp>
      <p:sp>
        <p:nvSpPr>
          <p:cNvPr id="13" name="テキスト ボックス 308"/>
          <p:cNvSpPr txBox="1">
            <a:spLocks noChangeArrowheads="1"/>
          </p:cNvSpPr>
          <p:nvPr/>
        </p:nvSpPr>
        <p:spPr bwMode="auto">
          <a:xfrm>
            <a:off x="3511509" y="116632"/>
            <a:ext cx="1980029" cy="523220"/>
          </a:xfrm>
          <a:prstGeom prst="rect">
            <a:avLst/>
          </a:prstGeom>
          <a:noFill/>
          <a:ln w="9525">
            <a:noFill/>
            <a:miter lim="800000"/>
            <a:headEnd/>
            <a:tailEnd/>
          </a:ln>
        </p:spPr>
        <p:txBody>
          <a:bodyPr wrap="none">
            <a:spAutoFit/>
          </a:bodyPr>
          <a:lstStyle/>
          <a:p>
            <a:pPr algn="ctr"/>
            <a:r>
              <a:rPr lang="ja-JP" altLang="en-US" sz="2800" dirty="0" smtClean="0">
                <a:solidFill>
                  <a:srgbClr val="FFC000"/>
                </a:solidFill>
                <a:latin typeface="HGP創英角ｺﾞｼｯｸUB" pitchFamily="50" charset="-128"/>
                <a:ea typeface="HGP創英角ｺﾞｼｯｸUB" pitchFamily="50" charset="-128"/>
              </a:rPr>
              <a:t>単分子接合</a:t>
            </a:r>
            <a:endParaRPr lang="ja-JP" altLang="en-US" sz="2800" dirty="0">
              <a:solidFill>
                <a:srgbClr val="FFC000"/>
              </a:solidFill>
              <a:latin typeface="HGP創英角ｺﾞｼｯｸUB" pitchFamily="50" charset="-128"/>
              <a:ea typeface="HGP創英角ｺﾞｼｯｸUB" pitchFamily="50" charset="-128"/>
            </a:endParaRPr>
          </a:p>
        </p:txBody>
      </p:sp>
      <p:pic>
        <p:nvPicPr>
          <p:cNvPr id="14"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86411" y="1916832"/>
            <a:ext cx="3118076" cy="188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グループ化 4"/>
          <p:cNvGrpSpPr/>
          <p:nvPr/>
        </p:nvGrpSpPr>
        <p:grpSpPr>
          <a:xfrm>
            <a:off x="5580112" y="3933056"/>
            <a:ext cx="2405020" cy="1935361"/>
            <a:chOff x="6384352" y="2216903"/>
            <a:chExt cx="2405020" cy="1935361"/>
          </a:xfrm>
        </p:grpSpPr>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4352" y="2620644"/>
              <a:ext cx="2275332" cy="1531620"/>
            </a:xfrm>
            <a:prstGeom prst="rect">
              <a:avLst/>
            </a:prstGeom>
          </p:spPr>
        </p:pic>
        <p:sp>
          <p:nvSpPr>
            <p:cNvPr id="18" name="Text Box 28"/>
            <p:cNvSpPr txBox="1">
              <a:spLocks noChangeArrowheads="1"/>
            </p:cNvSpPr>
            <p:nvPr/>
          </p:nvSpPr>
          <p:spPr bwMode="gray">
            <a:xfrm>
              <a:off x="6403300" y="2216903"/>
              <a:ext cx="23860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1600" dirty="0" smtClean="0">
                  <a:solidFill>
                    <a:srgbClr val="FFC000"/>
                  </a:solidFill>
                  <a:latin typeface="HGP創英角ｺﾞｼｯｸUB" pitchFamily="50" charset="-128"/>
                  <a:ea typeface="HGP創英角ｺﾞｼｯｸUB" pitchFamily="50" charset="-128"/>
                </a:rPr>
                <a:t>１次元系の</a:t>
              </a:r>
              <a:r>
                <a:rPr lang="ja-JP" altLang="en-US" sz="1600" dirty="0">
                  <a:solidFill>
                    <a:srgbClr val="FFC000"/>
                  </a:solidFill>
                  <a:latin typeface="HGP創英角ｺﾞｼｯｸUB" pitchFamily="50" charset="-128"/>
                  <a:ea typeface="HGP創英角ｺﾞｼｯｸUB" pitchFamily="50" charset="-128"/>
                </a:rPr>
                <a:t>電子</a:t>
              </a:r>
              <a:r>
                <a:rPr lang="ja-JP" altLang="en-US" sz="1600" dirty="0" smtClean="0">
                  <a:solidFill>
                    <a:srgbClr val="FFC000"/>
                  </a:solidFill>
                  <a:latin typeface="HGP創英角ｺﾞｼｯｸUB" pitchFamily="50" charset="-128"/>
                  <a:ea typeface="HGP創英角ｺﾞｼｯｸUB" pitchFamily="50" charset="-128"/>
                </a:rPr>
                <a:t>状態</a:t>
              </a:r>
              <a:endParaRPr lang="en-US" altLang="ja-JP" sz="1600" dirty="0" smtClean="0">
                <a:solidFill>
                  <a:srgbClr val="FFC000"/>
                </a:solidFill>
                <a:latin typeface="HGP創英角ｺﾞｼｯｸUB" pitchFamily="50" charset="-128"/>
                <a:ea typeface="HGP創英角ｺﾞｼｯｸUB" pitchFamily="50" charset="-128"/>
              </a:endParaRPr>
            </a:p>
          </p:txBody>
        </p:sp>
      </p:grpSp>
      <p:grpSp>
        <p:nvGrpSpPr>
          <p:cNvPr id="21" name="グループ化 20"/>
          <p:cNvGrpSpPr/>
          <p:nvPr/>
        </p:nvGrpSpPr>
        <p:grpSpPr>
          <a:xfrm>
            <a:off x="1619672" y="855240"/>
            <a:ext cx="5929312" cy="4521799"/>
            <a:chOff x="1547664" y="909510"/>
            <a:chExt cx="5929312" cy="4521799"/>
          </a:xfrm>
        </p:grpSpPr>
        <p:sp>
          <p:nvSpPr>
            <p:cNvPr id="50" name="テキスト ボックス 49"/>
            <p:cNvSpPr txBox="1"/>
            <p:nvPr/>
          </p:nvSpPr>
          <p:spPr>
            <a:xfrm>
              <a:off x="3195719" y="909510"/>
              <a:ext cx="2624436" cy="461665"/>
            </a:xfrm>
            <a:prstGeom prst="rect">
              <a:avLst/>
            </a:prstGeom>
            <a:noFill/>
          </p:spPr>
          <p:txBody>
            <a:bodyPr wrap="none" rtlCol="0">
              <a:spAutoFit/>
            </a:bodyPr>
            <a:lstStyle/>
            <a:p>
              <a:r>
                <a:rPr kumimoji="1" lang="ja-JP" altLang="en-US" sz="2400" dirty="0" smtClean="0">
                  <a:effectLst>
                    <a:outerShdw blurRad="38100" dist="38100" dir="2700000" algn="tl">
                      <a:srgbClr val="000000">
                        <a:alpha val="43137"/>
                      </a:srgbClr>
                    </a:outerShdw>
                  </a:effectLst>
                  <a:latin typeface="HGP創英角ｺﾞｼｯｸUB" pitchFamily="50" charset="-128"/>
                  <a:ea typeface="HGP創英角ｺﾞｼｯｸUB" pitchFamily="50" charset="-128"/>
                </a:rPr>
                <a:t>単分子接合の特徴</a:t>
              </a:r>
              <a:endParaRPr lang="en-US" altLang="ja-JP" sz="2400" dirty="0" smtClean="0">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grpSp>
          <p:nvGrpSpPr>
            <p:cNvPr id="23" name="Group 42"/>
            <p:cNvGrpSpPr>
              <a:grpSpLocks/>
            </p:cNvGrpSpPr>
            <p:nvPr/>
          </p:nvGrpSpPr>
          <p:grpSpPr bwMode="auto">
            <a:xfrm>
              <a:off x="1547664" y="1484784"/>
              <a:ext cx="5929312" cy="3946525"/>
              <a:chOff x="1017" y="1152"/>
              <a:chExt cx="3735" cy="2486"/>
            </a:xfrm>
          </p:grpSpPr>
          <p:grpSp>
            <p:nvGrpSpPr>
              <p:cNvPr id="24" name="Group 4"/>
              <p:cNvGrpSpPr>
                <a:grpSpLocks/>
              </p:cNvGrpSpPr>
              <p:nvPr/>
            </p:nvGrpSpPr>
            <p:grpSpPr bwMode="auto">
              <a:xfrm>
                <a:off x="2132" y="1152"/>
                <a:ext cx="1487" cy="1247"/>
                <a:chOff x="2057" y="862"/>
                <a:chExt cx="1549" cy="1351"/>
              </a:xfrm>
            </p:grpSpPr>
            <p:sp>
              <p:nvSpPr>
                <p:cNvPr id="45" name="AutoShape 5"/>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HGP創英角ｺﾞｼｯｸUB" pitchFamily="50" charset="-128"/>
                    <a:ea typeface="HGP創英角ｺﾞｼｯｸUB" pitchFamily="50" charset="-128"/>
                  </a:endParaRPr>
                </a:p>
              </p:txBody>
            </p:sp>
            <p:sp>
              <p:nvSpPr>
                <p:cNvPr id="46" name="AutoShape 6"/>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HGP創英角ｺﾞｼｯｸUB" pitchFamily="50" charset="-128"/>
                    <a:ea typeface="HGP創英角ｺﾞｼｯｸUB" pitchFamily="50" charset="-128"/>
                  </a:endParaRPr>
                </a:p>
              </p:txBody>
            </p:sp>
            <p:sp>
              <p:nvSpPr>
                <p:cNvPr id="47" name="AutoShape 7"/>
                <p:cNvSpPr>
                  <a:spLocks noChangeArrowheads="1"/>
                </p:cNvSpPr>
                <p:nvPr/>
              </p:nvSpPr>
              <p:spPr bwMode="gray">
                <a:xfrm>
                  <a:off x="2147" y="942"/>
                  <a:ext cx="1350" cy="1168"/>
                </a:xfrm>
                <a:prstGeom prst="hexagon">
                  <a:avLst>
                    <a:gd name="adj" fmla="val 28896"/>
                    <a:gd name="vf" fmla="val 115470"/>
                  </a:avLst>
                </a:prstGeom>
                <a:gradFill rotWithShape="1">
                  <a:gsLst>
                    <a:gs pos="0">
                      <a:srgbClr val="7262EC"/>
                    </a:gs>
                    <a:gs pos="100000">
                      <a:srgbClr val="2614AA"/>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HGP創英角ｺﾞｼｯｸUB" pitchFamily="50" charset="-128"/>
                    <a:ea typeface="HGP創英角ｺﾞｼｯｸUB" pitchFamily="50" charset="-128"/>
                  </a:endParaRPr>
                </a:p>
              </p:txBody>
            </p:sp>
          </p:grpSp>
          <p:grpSp>
            <p:nvGrpSpPr>
              <p:cNvPr id="25" name="Group 8"/>
              <p:cNvGrpSpPr>
                <a:grpSpLocks/>
              </p:cNvGrpSpPr>
              <p:nvPr/>
            </p:nvGrpSpPr>
            <p:grpSpPr bwMode="auto">
              <a:xfrm>
                <a:off x="1017" y="1773"/>
                <a:ext cx="1488" cy="1247"/>
                <a:chOff x="1110" y="2656"/>
                <a:chExt cx="1549" cy="1351"/>
              </a:xfrm>
            </p:grpSpPr>
            <p:sp>
              <p:nvSpPr>
                <p:cNvPr id="41" name="AutoShape 9"/>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HGP創英角ｺﾞｼｯｸUB" pitchFamily="50" charset="-128"/>
                    <a:ea typeface="HGP創英角ｺﾞｼｯｸUB" pitchFamily="50" charset="-128"/>
                  </a:endParaRPr>
                </a:p>
              </p:txBody>
            </p:sp>
            <p:sp>
              <p:nvSpPr>
                <p:cNvPr id="43" name="AutoShape 10"/>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HGP創英角ｺﾞｼｯｸUB" pitchFamily="50" charset="-128"/>
                    <a:ea typeface="HGP創英角ｺﾞｼｯｸUB" pitchFamily="50" charset="-128"/>
                  </a:endParaRPr>
                </a:p>
              </p:txBody>
            </p:sp>
            <p:sp>
              <p:nvSpPr>
                <p:cNvPr id="44" name="AutoShape 11"/>
                <p:cNvSpPr>
                  <a:spLocks noChangeArrowheads="1"/>
                </p:cNvSpPr>
                <p:nvPr/>
              </p:nvSpPr>
              <p:spPr bwMode="gray">
                <a:xfrm>
                  <a:off x="1200" y="2736"/>
                  <a:ext cx="1350" cy="1168"/>
                </a:xfrm>
                <a:prstGeom prst="hexagon">
                  <a:avLst>
                    <a:gd name="adj" fmla="val 28896"/>
                    <a:gd name="vf" fmla="val 115470"/>
                  </a:avLst>
                </a:prstGeom>
                <a:gradFill rotWithShape="1">
                  <a:gsLst>
                    <a:gs pos="0">
                      <a:srgbClr val="24B443"/>
                    </a:gs>
                    <a:gs pos="100000">
                      <a:srgbClr val="115D16"/>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HGP創英角ｺﾞｼｯｸUB" pitchFamily="50" charset="-128"/>
                    <a:ea typeface="HGP創英角ｺﾞｼｯｸUB" pitchFamily="50" charset="-128"/>
                  </a:endParaRPr>
                </a:p>
              </p:txBody>
            </p:sp>
          </p:grpSp>
          <p:sp>
            <p:nvSpPr>
              <p:cNvPr id="26" name="Text Box 16"/>
              <p:cNvSpPr txBox="1">
                <a:spLocks noChangeArrowheads="1"/>
              </p:cNvSpPr>
              <p:nvPr/>
            </p:nvSpPr>
            <p:spPr bwMode="gray">
              <a:xfrm>
                <a:off x="2326" y="1619"/>
                <a:ext cx="108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smtClean="0">
                    <a:solidFill>
                      <a:srgbClr val="FFFFFF"/>
                    </a:solidFill>
                    <a:latin typeface="HGP創英角ｺﾞｼｯｸUB" pitchFamily="50" charset="-128"/>
                    <a:ea typeface="HGP創英角ｺﾞｼｯｸUB" pitchFamily="50" charset="-128"/>
                  </a:rPr>
                  <a:t>界面相互作用</a:t>
                </a:r>
                <a:endParaRPr lang="en-US" altLang="ja-JP" sz="2000" dirty="0">
                  <a:solidFill>
                    <a:srgbClr val="FFFFFF"/>
                  </a:solidFill>
                  <a:latin typeface="HGP創英角ｺﾞｼｯｸUB" pitchFamily="50" charset="-128"/>
                  <a:ea typeface="HGP創英角ｺﾞｼｯｸUB" pitchFamily="50" charset="-128"/>
                </a:endParaRPr>
              </a:p>
            </p:txBody>
          </p:sp>
          <p:sp>
            <p:nvSpPr>
              <p:cNvPr id="27" name="Text Box 17"/>
              <p:cNvSpPr txBox="1">
                <a:spLocks noChangeArrowheads="1"/>
              </p:cNvSpPr>
              <p:nvPr/>
            </p:nvSpPr>
            <p:spPr bwMode="gray">
              <a:xfrm>
                <a:off x="1413" y="2281"/>
                <a:ext cx="601"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smtClean="0">
                    <a:solidFill>
                      <a:srgbClr val="FFFFFF"/>
                    </a:solidFill>
                    <a:latin typeface="HGP創英角ｺﾞｼｯｸUB" pitchFamily="50" charset="-128"/>
                    <a:ea typeface="HGP創英角ｺﾞｼｯｸUB" pitchFamily="50" charset="-128"/>
                  </a:rPr>
                  <a:t>量子化</a:t>
                </a:r>
                <a:endParaRPr lang="en-US" altLang="ja-JP" sz="2000" dirty="0">
                  <a:solidFill>
                    <a:srgbClr val="FFFFFF"/>
                  </a:solidFill>
                  <a:latin typeface="HGP創英角ｺﾞｼｯｸUB" pitchFamily="50" charset="-128"/>
                  <a:ea typeface="HGP創英角ｺﾞｼｯｸUB" pitchFamily="50" charset="-128"/>
                </a:endParaRPr>
              </a:p>
            </p:txBody>
          </p:sp>
          <p:grpSp>
            <p:nvGrpSpPr>
              <p:cNvPr id="28" name="Group 23"/>
              <p:cNvGrpSpPr>
                <a:grpSpLocks/>
              </p:cNvGrpSpPr>
              <p:nvPr/>
            </p:nvGrpSpPr>
            <p:grpSpPr bwMode="auto">
              <a:xfrm>
                <a:off x="3264" y="1776"/>
                <a:ext cx="1488" cy="1247"/>
                <a:chOff x="3174" y="2656"/>
                <a:chExt cx="1549" cy="1351"/>
              </a:xfrm>
            </p:grpSpPr>
            <p:sp>
              <p:nvSpPr>
                <p:cNvPr id="35" name="AutoShape 24"/>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HGP創英角ｺﾞｼｯｸUB" pitchFamily="50" charset="-128"/>
                    <a:ea typeface="HGP創英角ｺﾞｼｯｸUB" pitchFamily="50" charset="-128"/>
                  </a:endParaRPr>
                </a:p>
              </p:txBody>
            </p:sp>
            <p:sp>
              <p:nvSpPr>
                <p:cNvPr id="36" name="AutoShape 25"/>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HGP創英角ｺﾞｼｯｸUB" pitchFamily="50" charset="-128"/>
                    <a:ea typeface="HGP創英角ｺﾞｼｯｸUB" pitchFamily="50" charset="-128"/>
                  </a:endParaRPr>
                </a:p>
              </p:txBody>
            </p:sp>
            <p:sp>
              <p:nvSpPr>
                <p:cNvPr id="37" name="AutoShape 26"/>
                <p:cNvSpPr>
                  <a:spLocks noChangeArrowheads="1"/>
                </p:cNvSpPr>
                <p:nvPr/>
              </p:nvSpPr>
              <p:spPr bwMode="gray">
                <a:xfrm>
                  <a:off x="3264" y="2736"/>
                  <a:ext cx="1350" cy="1168"/>
                </a:xfrm>
                <a:prstGeom prst="hexagon">
                  <a:avLst>
                    <a:gd name="adj" fmla="val 28896"/>
                    <a:gd name="vf" fmla="val 115470"/>
                  </a:avLst>
                </a:prstGeom>
                <a:gradFill rotWithShape="1">
                  <a:gsLst>
                    <a:gs pos="0">
                      <a:srgbClr val="EC941E">
                        <a:gamma/>
                        <a:shade val="46275"/>
                        <a:invGamma/>
                      </a:srgbClr>
                    </a:gs>
                    <a:gs pos="100000">
                      <a:srgbClr val="EC941E"/>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HGP創英角ｺﾞｼｯｸUB" pitchFamily="50" charset="-128"/>
                    <a:ea typeface="HGP創英角ｺﾞｼｯｸUB" pitchFamily="50" charset="-128"/>
                  </a:endParaRPr>
                </a:p>
              </p:txBody>
            </p:sp>
          </p:grpSp>
          <p:sp>
            <p:nvSpPr>
              <p:cNvPr id="29" name="Text Box 28"/>
              <p:cNvSpPr txBox="1">
                <a:spLocks noChangeArrowheads="1"/>
              </p:cNvSpPr>
              <p:nvPr/>
            </p:nvSpPr>
            <p:spPr bwMode="gray">
              <a:xfrm>
                <a:off x="3647" y="2260"/>
                <a:ext cx="76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2000" dirty="0" smtClean="0">
                    <a:solidFill>
                      <a:srgbClr val="FFFFFF"/>
                    </a:solidFill>
                    <a:latin typeface="HGP創英角ｺﾞｼｯｸUB" pitchFamily="50" charset="-128"/>
                    <a:ea typeface="HGP創英角ｺﾞｼｯｸUB" pitchFamily="50" charset="-128"/>
                  </a:rPr>
                  <a:t>低次元性</a:t>
                </a:r>
                <a:endParaRPr lang="en-US" altLang="ja-JP" sz="2000" dirty="0">
                  <a:solidFill>
                    <a:srgbClr val="FFFFFF"/>
                  </a:solidFill>
                  <a:latin typeface="HGP創英角ｺﾞｼｯｸUB" pitchFamily="50" charset="-128"/>
                  <a:ea typeface="HGP創英角ｺﾞｼｯｸUB" pitchFamily="50" charset="-128"/>
                </a:endParaRPr>
              </a:p>
            </p:txBody>
          </p:sp>
          <p:grpSp>
            <p:nvGrpSpPr>
              <p:cNvPr id="30" name="Group 29"/>
              <p:cNvGrpSpPr>
                <a:grpSpLocks/>
              </p:cNvGrpSpPr>
              <p:nvPr/>
            </p:nvGrpSpPr>
            <p:grpSpPr bwMode="auto">
              <a:xfrm>
                <a:off x="2142" y="2391"/>
                <a:ext cx="1488" cy="1247"/>
                <a:chOff x="3174" y="2656"/>
                <a:chExt cx="1549" cy="1351"/>
              </a:xfrm>
            </p:grpSpPr>
            <p:sp>
              <p:nvSpPr>
                <p:cNvPr id="32" name="AutoShape 30"/>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HGP創英角ｺﾞｼｯｸUB" pitchFamily="50" charset="-128"/>
                    <a:ea typeface="HGP創英角ｺﾞｼｯｸUB" pitchFamily="50" charset="-128"/>
                  </a:endParaRPr>
                </a:p>
              </p:txBody>
            </p:sp>
            <p:sp>
              <p:nvSpPr>
                <p:cNvPr id="33" name="AutoShape 31"/>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HGP創英角ｺﾞｼｯｸUB" pitchFamily="50" charset="-128"/>
                    <a:ea typeface="HGP創英角ｺﾞｼｯｸUB" pitchFamily="50" charset="-128"/>
                  </a:endParaRPr>
                </a:p>
              </p:txBody>
            </p:sp>
            <p:sp>
              <p:nvSpPr>
                <p:cNvPr id="34" name="AutoShape 32"/>
                <p:cNvSpPr>
                  <a:spLocks noChangeArrowheads="1"/>
                </p:cNvSpPr>
                <p:nvPr/>
              </p:nvSpPr>
              <p:spPr bwMode="gray">
                <a:xfrm>
                  <a:off x="3264" y="2736"/>
                  <a:ext cx="1350" cy="1168"/>
                </a:xfrm>
                <a:prstGeom prst="hexagon">
                  <a:avLst>
                    <a:gd name="adj" fmla="val 28896"/>
                    <a:gd name="vf" fmla="val 115470"/>
                  </a:avLst>
                </a:prstGeom>
                <a:gradFill rotWithShape="1">
                  <a:gsLst>
                    <a:gs pos="0">
                      <a:srgbClr val="0066CC"/>
                    </a:gs>
                    <a:gs pos="100000">
                      <a:srgbClr val="0066CC">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HGP創英角ｺﾞｼｯｸUB" pitchFamily="50" charset="-128"/>
                    <a:ea typeface="HGP創英角ｺﾞｼｯｸUB" pitchFamily="50" charset="-128"/>
                  </a:endParaRPr>
                </a:p>
              </p:txBody>
            </p:sp>
          </p:grpSp>
          <p:sp>
            <p:nvSpPr>
              <p:cNvPr id="31" name="Text Box 33"/>
              <p:cNvSpPr txBox="1">
                <a:spLocks noChangeArrowheads="1"/>
              </p:cNvSpPr>
              <p:nvPr/>
            </p:nvSpPr>
            <p:spPr bwMode="gray">
              <a:xfrm>
                <a:off x="2269" y="2880"/>
                <a:ext cx="124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2000" dirty="0" smtClean="0">
                    <a:solidFill>
                      <a:srgbClr val="FFFFFF"/>
                    </a:solidFill>
                    <a:latin typeface="HGP創英角ｺﾞｼｯｸUB" pitchFamily="50" charset="-128"/>
                    <a:ea typeface="HGP創英角ｺﾞｼｯｸUB" pitchFamily="50" charset="-128"/>
                  </a:rPr>
                  <a:t>分子間相互作用</a:t>
                </a:r>
                <a:endParaRPr lang="en-US" altLang="ja-JP" sz="2000" dirty="0">
                  <a:solidFill>
                    <a:srgbClr val="FFFFFF"/>
                  </a:solidFill>
                  <a:latin typeface="HGP創英角ｺﾞｼｯｸUB" pitchFamily="50" charset="-128"/>
                  <a:ea typeface="HGP創英角ｺﾞｼｯｸUB" pitchFamily="50" charset="-128"/>
                </a:endParaRPr>
              </a:p>
            </p:txBody>
          </p:sp>
        </p:grpSp>
      </p:grpSp>
      <p:sp>
        <p:nvSpPr>
          <p:cNvPr id="51" name="Rectangle 6"/>
          <p:cNvSpPr>
            <a:spLocks noChangeArrowheads="1"/>
          </p:cNvSpPr>
          <p:nvPr/>
        </p:nvSpPr>
        <p:spPr bwMode="auto">
          <a:xfrm>
            <a:off x="533400" y="6553200"/>
            <a:ext cx="8077200" cy="76200"/>
          </a:xfrm>
          <a:prstGeom prst="rect">
            <a:avLst/>
          </a:prstGeom>
          <a:gradFill rotWithShape="0">
            <a:gsLst>
              <a:gs pos="0">
                <a:srgbClr val="5E9EFF"/>
              </a:gs>
              <a:gs pos="39999">
                <a:srgbClr val="85C2FF"/>
              </a:gs>
              <a:gs pos="70000">
                <a:srgbClr val="C4D6EB"/>
              </a:gs>
              <a:gs pos="100000">
                <a:srgbClr val="FFEBFA"/>
              </a:gs>
            </a:gsLst>
            <a:lin ang="0" scaled="1"/>
          </a:gradFill>
          <a:ln w="9525">
            <a:noFill/>
            <a:miter lim="800000"/>
            <a:headEnd/>
            <a:tailEnd/>
          </a:ln>
          <a:effectLst/>
        </p:spPr>
        <p:txBody>
          <a:bodyPr wrap="none" anchor="ctr"/>
          <a:lstStyle/>
          <a:p>
            <a:endParaRPr lang="ja-JP" altLang="en-US" dirty="0">
              <a:latin typeface="HGP創英角ｺﾞｼｯｸUB" pitchFamily="50" charset="-128"/>
              <a:ea typeface="HGP創英角ｺﾞｼｯｸUB" pitchFamily="50" charset="-128"/>
            </a:endParaRPr>
          </a:p>
        </p:txBody>
      </p:sp>
      <p:grpSp>
        <p:nvGrpSpPr>
          <p:cNvPr id="52" name="グループ化 51"/>
          <p:cNvGrpSpPr/>
          <p:nvPr/>
        </p:nvGrpSpPr>
        <p:grpSpPr>
          <a:xfrm>
            <a:off x="291806" y="5654430"/>
            <a:ext cx="8707286" cy="1037678"/>
            <a:chOff x="362481" y="5125045"/>
            <a:chExt cx="10383305" cy="824235"/>
          </a:xfrm>
        </p:grpSpPr>
        <p:sp>
          <p:nvSpPr>
            <p:cNvPr id="53" name="AutoShape 20"/>
            <p:cNvSpPr>
              <a:spLocks noChangeArrowheads="1"/>
            </p:cNvSpPr>
            <p:nvPr/>
          </p:nvSpPr>
          <p:spPr bwMode="gray">
            <a:xfrm>
              <a:off x="362481" y="5125045"/>
              <a:ext cx="10383305" cy="824235"/>
            </a:xfrm>
            <a:prstGeom prst="roundRect">
              <a:avLst>
                <a:gd name="adj" fmla="val 11921"/>
              </a:avLst>
            </a:prstGeom>
            <a:gradFill rotWithShape="1">
              <a:gsLst>
                <a:gs pos="0">
                  <a:srgbClr val="EC941E"/>
                </a:gs>
                <a:gs pos="100000">
                  <a:srgbClr val="EC941E">
                    <a:gamma/>
                    <a:shade val="69804"/>
                    <a:invGamma/>
                  </a:srgbClr>
                </a:gs>
              </a:gsLst>
              <a:lin ang="5400000" scaled="1"/>
            </a:gradFill>
            <a:ln w="38100">
              <a:solidFill>
                <a:srgbClr val="FEFEFE"/>
              </a:solidFill>
              <a:round/>
              <a:headEnd/>
              <a:tailEnd/>
            </a:ln>
            <a:effectLst>
              <a:outerShdw dist="127000" dir="2700000" algn="ctr" rotWithShape="0">
                <a:schemeClr val="bg2">
                  <a:alpha val="50000"/>
                </a:schemeClr>
              </a:outerShdw>
            </a:effectLst>
          </p:spPr>
          <p:txBody>
            <a:bodyPr wrap="none" anchor="ctr"/>
            <a:lstStyle/>
            <a:p>
              <a:endParaRPr lang="ja-JP" altLang="en-US" dirty="0"/>
            </a:p>
          </p:txBody>
        </p:sp>
        <p:sp>
          <p:nvSpPr>
            <p:cNvPr id="54" name="Freeform 21"/>
            <p:cNvSpPr>
              <a:spLocks/>
            </p:cNvSpPr>
            <p:nvPr/>
          </p:nvSpPr>
          <p:spPr bwMode="gray">
            <a:xfrm>
              <a:off x="504211" y="5208598"/>
              <a:ext cx="609600" cy="59213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EC941E">
                    <a:gamma/>
                    <a:tint val="48627"/>
                    <a:invGamma/>
                  </a:srgbClr>
                </a:gs>
                <a:gs pos="100000">
                  <a:srgbClr val="EC941E">
                    <a:alpha val="0"/>
                  </a:srgb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a:p>
          </p:txBody>
        </p:sp>
        <p:sp>
          <p:nvSpPr>
            <p:cNvPr id="55" name="Text Box 22"/>
            <p:cNvSpPr txBox="1">
              <a:spLocks noChangeArrowheads="1"/>
            </p:cNvSpPr>
            <p:nvPr/>
          </p:nvSpPr>
          <p:spPr bwMode="gray">
            <a:xfrm>
              <a:off x="1931465" y="5150580"/>
              <a:ext cx="7384726" cy="75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2800" dirty="0" smtClean="0">
                  <a:solidFill>
                    <a:srgbClr val="FFFFFF"/>
                  </a:solidFill>
                  <a:effectLst>
                    <a:outerShdw blurRad="38100" dist="38100" dir="2700000" algn="tl">
                      <a:srgbClr val="000000"/>
                    </a:outerShdw>
                  </a:effectLst>
                  <a:latin typeface="HGP創英角ｺﾞｼｯｸUB" pitchFamily="50" charset="-128"/>
                  <a:ea typeface="HGP創英角ｺﾞｼｯｸUB" pitchFamily="50" charset="-128"/>
                </a:rPr>
                <a:t>単分子接合に特徴的な新規物性の開拓</a:t>
              </a:r>
              <a:endParaRPr lang="en-US" altLang="ja-JP" sz="2800" dirty="0" smtClean="0">
                <a:solidFill>
                  <a:srgbClr val="FFFFFF"/>
                </a:solidFill>
                <a:effectLst>
                  <a:outerShdw blurRad="38100" dist="38100" dir="2700000" algn="tl">
                    <a:srgbClr val="000000"/>
                  </a:outerShdw>
                </a:effectLst>
                <a:latin typeface="HGP創英角ｺﾞｼｯｸUB" pitchFamily="50" charset="-128"/>
                <a:ea typeface="HGP創英角ｺﾞｼｯｸUB" pitchFamily="50" charset="-128"/>
              </a:endParaRPr>
            </a:p>
            <a:p>
              <a:pPr algn="ctr"/>
              <a:r>
                <a:rPr lang="ja-JP" altLang="en-US" sz="2800" dirty="0" smtClean="0">
                  <a:solidFill>
                    <a:srgbClr val="FFFFFF"/>
                  </a:solidFill>
                  <a:effectLst>
                    <a:outerShdw blurRad="38100" dist="38100" dir="2700000" algn="tl">
                      <a:srgbClr val="000000"/>
                    </a:outerShdw>
                  </a:effectLst>
                  <a:latin typeface="HGP創英角ｺﾞｼｯｸUB" pitchFamily="50" charset="-128"/>
                  <a:ea typeface="HGP創英角ｺﾞｼｯｸUB" pitchFamily="50" charset="-128"/>
                </a:rPr>
                <a:t>その機能の解明</a:t>
              </a:r>
              <a:endParaRPr lang="en-US" altLang="ja-JP" sz="2800" dirty="0">
                <a:solidFill>
                  <a:srgbClr val="FFFFFF"/>
                </a:solidFill>
                <a:effectLst>
                  <a:outerShdw blurRad="38100" dist="38100" dir="2700000" algn="tl">
                    <a:srgbClr val="000000"/>
                  </a:outerShdw>
                </a:effectLst>
                <a:latin typeface="HGP創英角ｺﾞｼｯｸUB" pitchFamily="50" charset="-128"/>
                <a:ea typeface="HGP創英角ｺﾞｼｯｸUB" pitchFamily="50" charset="-128"/>
              </a:endParaRPr>
            </a:p>
          </p:txBody>
        </p:sp>
      </p:grpSp>
      <p:sp>
        <p:nvSpPr>
          <p:cNvPr id="56" name="下矢印 55"/>
          <p:cNvSpPr/>
          <p:nvPr/>
        </p:nvSpPr>
        <p:spPr>
          <a:xfrm>
            <a:off x="3923928" y="5445224"/>
            <a:ext cx="1224136" cy="195422"/>
          </a:xfrm>
          <a:prstGeom prst="down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409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mph" presetSubtype="0" grpId="0" nodeType="clickEffect">
                                  <p:stCondLst>
                                    <p:cond delay="0"/>
                                  </p:stCondLst>
                                  <p:childTnLst>
                                    <p:set>
                                      <p:cBhvr rctx="PPT">
                                        <p:cTn id="14" dur="indefinite"/>
                                        <p:tgtEl>
                                          <p:spTgt spid="39"/>
                                        </p:tgtEl>
                                        <p:attrNameLst>
                                          <p:attrName>style.opacity</p:attrName>
                                        </p:attrNameLst>
                                      </p:cBhvr>
                                      <p:to>
                                        <p:strVal val="0.25"/>
                                      </p:to>
                                    </p:set>
                                    <p:animEffect filter="image" prLst="opacity: 0.25">
                                      <p:cBhvr rctx="IE">
                                        <p:cTn id="15" dur="indefinite"/>
                                        <p:tgtEl>
                                          <p:spTgt spid="39"/>
                                        </p:tgtEl>
                                      </p:cBhvr>
                                    </p:animEffect>
                                  </p:childTnLst>
                                </p:cTn>
                              </p:par>
                              <p:par>
                                <p:cTn id="16" presetID="9" presetClass="emph" presetSubtype="0" nodeType="withEffect">
                                  <p:stCondLst>
                                    <p:cond delay="0"/>
                                  </p:stCondLst>
                                  <p:childTnLst>
                                    <p:set>
                                      <p:cBhvr rctx="PPT">
                                        <p:cTn id="17" dur="indefinite"/>
                                        <p:tgtEl>
                                          <p:spTgt spid="14"/>
                                        </p:tgtEl>
                                        <p:attrNameLst>
                                          <p:attrName>style.opacity</p:attrName>
                                        </p:attrNameLst>
                                      </p:cBhvr>
                                      <p:to>
                                        <p:strVal val="0.25"/>
                                      </p:to>
                                    </p:set>
                                    <p:animEffect filter="image" prLst="opacity: 0.25">
                                      <p:cBhvr rctx="IE">
                                        <p:cTn id="18" dur="indefinite"/>
                                        <p:tgtEl>
                                          <p:spTgt spid="14"/>
                                        </p:tgtEl>
                                      </p:cBhvr>
                                    </p:animEffect>
                                  </p:childTnLst>
                                </p:cTn>
                              </p:par>
                              <p:par>
                                <p:cTn id="19" presetID="9" presetClass="emph" presetSubtype="0" nodeType="with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par>
                                <p:cTn id="22" presetID="9" presetClass="emph" presetSubtype="0" nodeType="withEffect">
                                  <p:stCondLst>
                                    <p:cond delay="0"/>
                                  </p:stCondLst>
                                  <p:childTnLst>
                                    <p:set>
                                      <p:cBhvr rctx="PPT">
                                        <p:cTn id="23" dur="indefinite"/>
                                        <p:tgtEl>
                                          <p:spTgt spid="6"/>
                                        </p:tgtEl>
                                        <p:attrNameLst>
                                          <p:attrName>style.opacity</p:attrName>
                                        </p:attrNameLst>
                                      </p:cBhvr>
                                      <p:to>
                                        <p:strVal val="0.5"/>
                                      </p:to>
                                    </p:set>
                                    <p:animEffect filter="image" prLst="opacity: 0.5">
                                      <p:cBhvr rctx="IE">
                                        <p:cTn id="24" dur="indefinite"/>
                                        <p:tgtEl>
                                          <p:spTgt spid="6"/>
                                        </p:tgtEl>
                                      </p:cBhvr>
                                    </p:animEffect>
                                  </p:childTnLst>
                                </p:cTn>
                              </p:par>
                              <p:par>
                                <p:cTn id="25" presetID="16" presetClass="entr" presetSubtype="21"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wipe(up)">
                                      <p:cBhvr>
                                        <p:cTn id="32" dur="500"/>
                                        <p:tgtEl>
                                          <p:spTgt spid="56"/>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wipe(up)">
                                      <p:cBhvr>
                                        <p:cTn id="3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774825"/>
            <a:ext cx="5256213"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6" name="Rectangle 8"/>
          <p:cNvSpPr>
            <a:spLocks noChangeArrowheads="1"/>
          </p:cNvSpPr>
          <p:nvPr/>
        </p:nvSpPr>
        <p:spPr bwMode="auto">
          <a:xfrm>
            <a:off x="227013" y="1309688"/>
            <a:ext cx="47337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2400" b="1" dirty="0">
                <a:solidFill>
                  <a:srgbClr val="FFC000"/>
                </a:solidFill>
                <a:latin typeface="HGSｺﾞｼｯｸM" pitchFamily="50" charset="-128"/>
                <a:ea typeface="HGSｺﾞｼｯｸM" pitchFamily="50" charset="-128"/>
              </a:rPr>
              <a:t>理論提案</a:t>
            </a:r>
            <a:r>
              <a:rPr lang="ja-JP" altLang="en-US" sz="2400" b="1" dirty="0">
                <a:solidFill>
                  <a:srgbClr val="FFC000"/>
                </a:solidFill>
                <a:latin typeface="Times New Roman" pitchFamily="18" charset="0"/>
                <a:ea typeface="ＭＳ Ｐゴシック" pitchFamily="50" charset="-128"/>
              </a:rPr>
              <a:t>：　</a:t>
            </a:r>
            <a:r>
              <a:rPr lang="en-US" altLang="ja-JP" sz="2400" b="1" dirty="0" err="1">
                <a:solidFill>
                  <a:srgbClr val="FFC000"/>
                </a:solidFill>
                <a:latin typeface="+mj-lt"/>
                <a:ea typeface="ＭＳ Ｐゴシック" pitchFamily="50" charset="-128"/>
              </a:rPr>
              <a:t>Aviram</a:t>
            </a:r>
            <a:r>
              <a:rPr lang="en-US" altLang="ja-JP" sz="2400" b="1" dirty="0">
                <a:solidFill>
                  <a:srgbClr val="FFC000"/>
                </a:solidFill>
                <a:latin typeface="+mj-lt"/>
                <a:ea typeface="ＭＳ Ｐゴシック" pitchFamily="50" charset="-128"/>
              </a:rPr>
              <a:t>, Ratner 1974</a:t>
            </a:r>
          </a:p>
        </p:txBody>
      </p:sp>
      <p:sp>
        <p:nvSpPr>
          <p:cNvPr id="120837" name="Rectangle 9"/>
          <p:cNvSpPr>
            <a:spLocks noChangeArrowheads="1"/>
          </p:cNvSpPr>
          <p:nvPr/>
        </p:nvSpPr>
        <p:spPr bwMode="auto">
          <a:xfrm>
            <a:off x="3852863" y="2924175"/>
            <a:ext cx="1489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dirty="0">
                <a:solidFill>
                  <a:schemeClr val="bg1"/>
                </a:solidFill>
                <a:latin typeface="Calibri" pitchFamily="34" charset="0"/>
                <a:ea typeface="ＭＳ Ｐゴシック" pitchFamily="50" charset="-128"/>
              </a:rPr>
              <a:t>ドナー　（</a:t>
            </a:r>
            <a:r>
              <a:rPr lang="en-US" altLang="ja-JP" dirty="0">
                <a:solidFill>
                  <a:schemeClr val="bg1"/>
                </a:solidFill>
                <a:latin typeface="Calibri" pitchFamily="34" charset="0"/>
                <a:ea typeface="ＭＳ Ｐゴシック" pitchFamily="50" charset="-128"/>
              </a:rPr>
              <a:t>TTF</a:t>
            </a:r>
            <a:r>
              <a:rPr lang="ja-JP" altLang="en-US" dirty="0">
                <a:solidFill>
                  <a:schemeClr val="bg1"/>
                </a:solidFill>
                <a:latin typeface="Calibri" pitchFamily="34" charset="0"/>
                <a:ea typeface="ＭＳ Ｐゴシック" pitchFamily="50" charset="-128"/>
              </a:rPr>
              <a:t>）</a:t>
            </a:r>
          </a:p>
        </p:txBody>
      </p:sp>
      <p:sp>
        <p:nvSpPr>
          <p:cNvPr id="120838" name="Rectangle 10"/>
          <p:cNvSpPr>
            <a:spLocks noChangeArrowheads="1"/>
          </p:cNvSpPr>
          <p:nvPr/>
        </p:nvSpPr>
        <p:spPr bwMode="auto">
          <a:xfrm>
            <a:off x="323850" y="2997200"/>
            <a:ext cx="22939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dirty="0">
                <a:solidFill>
                  <a:schemeClr val="bg1"/>
                </a:solidFill>
                <a:latin typeface="Calibri" pitchFamily="34" charset="0"/>
                <a:ea typeface="ＭＳ Ｐゴシック" pitchFamily="50" charset="-128"/>
              </a:rPr>
              <a:t>アクセプター　（</a:t>
            </a:r>
            <a:r>
              <a:rPr lang="en-US" altLang="ja-JP" dirty="0">
                <a:solidFill>
                  <a:schemeClr val="bg1"/>
                </a:solidFill>
                <a:latin typeface="Calibri" pitchFamily="34" charset="0"/>
                <a:ea typeface="ＭＳ Ｐゴシック" pitchFamily="50" charset="-128"/>
              </a:rPr>
              <a:t>TCNQ</a:t>
            </a:r>
            <a:r>
              <a:rPr lang="ja-JP" altLang="en-US" dirty="0">
                <a:solidFill>
                  <a:schemeClr val="bg1"/>
                </a:solidFill>
                <a:latin typeface="Calibri" pitchFamily="34" charset="0"/>
                <a:ea typeface="ＭＳ Ｐゴシック" pitchFamily="50" charset="-128"/>
              </a:rPr>
              <a:t>）</a:t>
            </a:r>
          </a:p>
        </p:txBody>
      </p:sp>
      <p:grpSp>
        <p:nvGrpSpPr>
          <p:cNvPr id="2" name="グループ化 1"/>
          <p:cNvGrpSpPr/>
          <p:nvPr/>
        </p:nvGrpSpPr>
        <p:grpSpPr>
          <a:xfrm>
            <a:off x="227013" y="3595762"/>
            <a:ext cx="5424487" cy="2828205"/>
            <a:chOff x="227013" y="3595762"/>
            <a:chExt cx="5424487" cy="2828205"/>
          </a:xfrm>
        </p:grpSpPr>
        <p:pic>
          <p:nvPicPr>
            <p:cNvPr id="12083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149080"/>
              <a:ext cx="5327650"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0" name="Rectangle 13"/>
            <p:cNvSpPr>
              <a:spLocks noChangeArrowheads="1"/>
            </p:cNvSpPr>
            <p:nvPr/>
          </p:nvSpPr>
          <p:spPr bwMode="auto">
            <a:xfrm>
              <a:off x="227013" y="3595762"/>
              <a:ext cx="32800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p>
              <a:r>
                <a:rPr lang="ja-JP" altLang="en-US" sz="2000" b="1" dirty="0">
                  <a:solidFill>
                    <a:srgbClr val="FFC000"/>
                  </a:solidFill>
                  <a:latin typeface="HGSｺﾞｼｯｸM" pitchFamily="50" charset="-128"/>
                  <a:ea typeface="HGSｺﾞｼｯｸM" pitchFamily="50" charset="-128"/>
                </a:rPr>
                <a:t>エネルギーダイアグラム</a:t>
              </a:r>
              <a:r>
                <a:rPr lang="ja-JP" altLang="en-US" sz="2000" dirty="0">
                  <a:solidFill>
                    <a:srgbClr val="FFC000"/>
                  </a:solidFill>
                  <a:latin typeface="HGSｺﾞｼｯｸM" pitchFamily="50" charset="-128"/>
                  <a:ea typeface="HGSｺﾞｼｯｸM" pitchFamily="50" charset="-128"/>
                </a:rPr>
                <a:t>　</a:t>
              </a:r>
            </a:p>
          </p:txBody>
        </p:sp>
        <p:sp>
          <p:nvSpPr>
            <p:cNvPr id="120841" name="Line 15"/>
            <p:cNvSpPr>
              <a:spLocks noChangeShapeType="1"/>
            </p:cNvSpPr>
            <p:nvPr/>
          </p:nvSpPr>
          <p:spPr bwMode="auto">
            <a:xfrm>
              <a:off x="2339975" y="4870450"/>
              <a:ext cx="1439863" cy="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0842" name="Rectangle 16"/>
            <p:cNvSpPr>
              <a:spLocks noChangeArrowheads="1"/>
            </p:cNvSpPr>
            <p:nvPr/>
          </p:nvSpPr>
          <p:spPr bwMode="auto">
            <a:xfrm>
              <a:off x="2057400" y="459581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2400" b="1">
                  <a:latin typeface="Calibri" pitchFamily="34" charset="0"/>
                  <a:ea typeface="ＭＳ Ｐゴシック" pitchFamily="50" charset="-128"/>
                </a:rPr>
                <a:t>e</a:t>
              </a:r>
            </a:p>
          </p:txBody>
        </p:sp>
      </p:grpSp>
      <p:grpSp>
        <p:nvGrpSpPr>
          <p:cNvPr id="3" name="グループ化 2"/>
          <p:cNvGrpSpPr/>
          <p:nvPr/>
        </p:nvGrpSpPr>
        <p:grpSpPr>
          <a:xfrm>
            <a:off x="5721350" y="2270125"/>
            <a:ext cx="3238500" cy="4587875"/>
            <a:chOff x="5721350" y="2270125"/>
            <a:chExt cx="3238500" cy="4587875"/>
          </a:xfrm>
        </p:grpSpPr>
        <p:pic>
          <p:nvPicPr>
            <p:cNvPr id="120843"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7425" y="2654300"/>
              <a:ext cx="2820988"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4" name="Rectangle 19"/>
            <p:cNvSpPr>
              <a:spLocks noChangeArrowheads="1"/>
            </p:cNvSpPr>
            <p:nvPr/>
          </p:nvSpPr>
          <p:spPr bwMode="auto">
            <a:xfrm>
              <a:off x="5721350" y="2270125"/>
              <a:ext cx="3238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p>
              <a:r>
                <a:rPr lang="ja-JP" altLang="en-US" sz="2000" b="1" dirty="0">
                  <a:solidFill>
                    <a:srgbClr val="FFC000"/>
                  </a:solidFill>
                  <a:latin typeface="HGSｺﾞｼｯｸM" pitchFamily="50" charset="-128"/>
                  <a:ea typeface="HGSｺﾞｼｯｸM" pitchFamily="50" charset="-128"/>
                </a:rPr>
                <a:t>電流</a:t>
              </a:r>
              <a:r>
                <a:rPr lang="en-US" altLang="ja-JP" sz="2000" b="1" dirty="0">
                  <a:solidFill>
                    <a:srgbClr val="FFC000"/>
                  </a:solidFill>
                  <a:latin typeface="HGSｺﾞｼｯｸM" pitchFamily="50" charset="-128"/>
                  <a:ea typeface="HGSｺﾞｼｯｸM" pitchFamily="50" charset="-128"/>
                </a:rPr>
                <a:t>-</a:t>
              </a:r>
              <a:r>
                <a:rPr lang="ja-JP" altLang="en-US" sz="2000" b="1" dirty="0">
                  <a:solidFill>
                    <a:srgbClr val="FFC000"/>
                  </a:solidFill>
                  <a:latin typeface="HGSｺﾞｼｯｸM" pitchFamily="50" charset="-128"/>
                  <a:ea typeface="HGSｺﾞｼｯｸM" pitchFamily="50" charset="-128"/>
                </a:rPr>
                <a:t>電圧特性の計算結果</a:t>
              </a:r>
            </a:p>
          </p:txBody>
        </p:sp>
      </p:grpSp>
      <p:sp>
        <p:nvSpPr>
          <p:cNvPr id="14" name="Rectangle 4"/>
          <p:cNvSpPr>
            <a:spLocks noChangeArrowheads="1"/>
          </p:cNvSpPr>
          <p:nvPr/>
        </p:nvSpPr>
        <p:spPr bwMode="auto">
          <a:xfrm>
            <a:off x="1116013" y="764704"/>
            <a:ext cx="7848600" cy="71438"/>
          </a:xfrm>
          <a:prstGeom prst="rect">
            <a:avLst/>
          </a:prstGeom>
          <a:solidFill>
            <a:srgbClr val="FD6555"/>
          </a:solidFill>
          <a:ln>
            <a:noFill/>
          </a:ln>
          <a:extLst/>
        </p:spPr>
        <p:txBody>
          <a:bodyPr wrap="none" anchor="ctr"/>
          <a:lstStyle/>
          <a:p>
            <a:endParaRPr lang="ja-JP" altLang="en-US"/>
          </a:p>
        </p:txBody>
      </p:sp>
      <p:sp>
        <p:nvSpPr>
          <p:cNvPr id="4" name="正方形/長方形 3"/>
          <p:cNvSpPr/>
          <p:nvPr/>
        </p:nvSpPr>
        <p:spPr>
          <a:xfrm>
            <a:off x="2493210" y="188640"/>
            <a:ext cx="3748142" cy="523220"/>
          </a:xfrm>
          <a:prstGeom prst="rect">
            <a:avLst/>
          </a:prstGeom>
        </p:spPr>
        <p:txBody>
          <a:bodyPr wrap="none">
            <a:spAutoFit/>
          </a:bodyPr>
          <a:lstStyle/>
          <a:p>
            <a:pPr algn="ctr"/>
            <a:r>
              <a:rPr lang="ja-JP" altLang="en-US" sz="2800" dirty="0" smtClean="0">
                <a:solidFill>
                  <a:srgbClr val="FFC000"/>
                </a:solidFill>
                <a:latin typeface="HGP創英角ｺﾞｼｯｸUB" pitchFamily="50" charset="-128"/>
                <a:ea typeface="HGP創英角ｺﾞｼｯｸUB" pitchFamily="50" charset="-128"/>
              </a:rPr>
              <a:t>単分子接合研究の歴史</a:t>
            </a:r>
            <a:endParaRPr lang="ja-JP" altLang="en-US" sz="2800" dirty="0">
              <a:solidFill>
                <a:srgbClr val="FFC000"/>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266397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p:cNvGraphicFramePr>
            <a:graphicFrameLocks noChangeAspect="1"/>
          </p:cNvGraphicFramePr>
          <p:nvPr>
            <p:extLst>
              <p:ext uri="{D42A27DB-BD31-4B8C-83A1-F6EECF244321}">
                <p14:modId xmlns:p14="http://schemas.microsoft.com/office/powerpoint/2010/main" val="1576718184"/>
              </p:ext>
            </p:extLst>
          </p:nvPr>
        </p:nvGraphicFramePr>
        <p:xfrm>
          <a:off x="5835234" y="1715569"/>
          <a:ext cx="3248025" cy="4651375"/>
        </p:xfrm>
        <a:graphic>
          <a:graphicData uri="http://schemas.openxmlformats.org/presentationml/2006/ole">
            <mc:AlternateContent xmlns:mc="http://schemas.openxmlformats.org/markup-compatibility/2006">
              <mc:Choice xmlns:v="urn:schemas-microsoft-com:vml" Requires="v">
                <p:oleObj spid="_x0000_s74772" name="ｸﾞﾗﾌ" r:id="rId4" imgW="2901600" imgH="4154400" progId="Origin50.Graph">
                  <p:embed/>
                </p:oleObj>
              </mc:Choice>
              <mc:Fallback>
                <p:oleObj name="ｸﾞﾗﾌ" r:id="rId4" imgW="2901600" imgH="4154400" progId="Origin50.Graph">
                  <p:embed/>
                  <p:pic>
                    <p:nvPicPr>
                      <p:cNvPr id="0" name="オブジェクト 5"/>
                      <p:cNvPicPr>
                        <a:picLocks noChangeAspect="1" noChangeArrowheads="1"/>
                      </p:cNvPicPr>
                      <p:nvPr/>
                    </p:nvPicPr>
                    <p:blipFill>
                      <a:blip r:embed="rId5"/>
                      <a:srcRect/>
                      <a:stretch>
                        <a:fillRect/>
                      </a:stretch>
                    </p:blipFill>
                    <p:spPr bwMode="auto">
                      <a:xfrm>
                        <a:off x="5835234" y="1715569"/>
                        <a:ext cx="3248025" cy="46513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021" name="Text Box 5"/>
          <p:cNvSpPr txBox="1">
            <a:spLocks noChangeArrowheads="1"/>
          </p:cNvSpPr>
          <p:nvPr/>
        </p:nvSpPr>
        <p:spPr bwMode="auto">
          <a:xfrm>
            <a:off x="5351320" y="1124744"/>
            <a:ext cx="38291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itchFamily="34" charset="0"/>
                <a:ea typeface="HGP明朝E" pitchFamily="18" charset="-128"/>
              </a:defRPr>
            </a:lvl1pPr>
            <a:lvl2pPr marL="742950" indent="-285750">
              <a:defRPr kumimoji="1">
                <a:solidFill>
                  <a:schemeClr val="tx1"/>
                </a:solidFill>
                <a:latin typeface="Arial" pitchFamily="34" charset="0"/>
                <a:ea typeface="HGP明朝E" pitchFamily="18" charset="-128"/>
              </a:defRPr>
            </a:lvl2pPr>
            <a:lvl3pPr marL="1143000" indent="-228600">
              <a:defRPr kumimoji="1">
                <a:solidFill>
                  <a:schemeClr val="tx1"/>
                </a:solidFill>
                <a:latin typeface="Arial" pitchFamily="34" charset="0"/>
                <a:ea typeface="HGP明朝E" pitchFamily="18" charset="-128"/>
              </a:defRPr>
            </a:lvl3pPr>
            <a:lvl4pPr marL="1600200" indent="-228600">
              <a:defRPr kumimoji="1">
                <a:solidFill>
                  <a:schemeClr val="tx1"/>
                </a:solidFill>
                <a:latin typeface="Arial" pitchFamily="34" charset="0"/>
                <a:ea typeface="HGP明朝E" pitchFamily="18" charset="-128"/>
              </a:defRPr>
            </a:lvl4pPr>
            <a:lvl5pPr marL="2057400" indent="-228600">
              <a:defRPr kumimoji="1">
                <a:solidFill>
                  <a:schemeClr val="tx1"/>
                </a:solidFill>
                <a:latin typeface="Arial" pitchFamily="34" charset="0"/>
                <a:ea typeface="HGP明朝E" pitchFamily="18" charset="-128"/>
              </a:defRPr>
            </a:lvl5pPr>
            <a:lvl6pPr marL="2514600" indent="-228600" fontAlgn="base">
              <a:spcBef>
                <a:spcPct val="0"/>
              </a:spcBef>
              <a:spcAft>
                <a:spcPct val="0"/>
              </a:spcAft>
              <a:defRPr kumimoji="1">
                <a:solidFill>
                  <a:schemeClr val="tx1"/>
                </a:solidFill>
                <a:latin typeface="Arial" pitchFamily="34" charset="0"/>
                <a:ea typeface="HGP明朝E" pitchFamily="18" charset="-128"/>
              </a:defRPr>
            </a:lvl6pPr>
            <a:lvl7pPr marL="2971800" indent="-228600" fontAlgn="base">
              <a:spcBef>
                <a:spcPct val="0"/>
              </a:spcBef>
              <a:spcAft>
                <a:spcPct val="0"/>
              </a:spcAft>
              <a:defRPr kumimoji="1">
                <a:solidFill>
                  <a:schemeClr val="tx1"/>
                </a:solidFill>
                <a:latin typeface="Arial" pitchFamily="34" charset="0"/>
                <a:ea typeface="HGP明朝E" pitchFamily="18" charset="-128"/>
              </a:defRPr>
            </a:lvl7pPr>
            <a:lvl8pPr marL="3429000" indent="-228600" fontAlgn="base">
              <a:spcBef>
                <a:spcPct val="0"/>
              </a:spcBef>
              <a:spcAft>
                <a:spcPct val="0"/>
              </a:spcAft>
              <a:defRPr kumimoji="1">
                <a:solidFill>
                  <a:schemeClr val="tx1"/>
                </a:solidFill>
                <a:latin typeface="Arial" pitchFamily="34" charset="0"/>
                <a:ea typeface="HGP明朝E" pitchFamily="18" charset="-128"/>
              </a:defRPr>
            </a:lvl8pPr>
            <a:lvl9pPr marL="3886200" indent="-228600" fontAlgn="base">
              <a:spcBef>
                <a:spcPct val="0"/>
              </a:spcBef>
              <a:spcAft>
                <a:spcPct val="0"/>
              </a:spcAft>
              <a:defRPr kumimoji="1">
                <a:solidFill>
                  <a:schemeClr val="tx1"/>
                </a:solidFill>
                <a:latin typeface="Arial" pitchFamily="34" charset="0"/>
                <a:ea typeface="HGP明朝E" pitchFamily="18" charset="-128"/>
              </a:defRPr>
            </a:lvl9pPr>
          </a:lstStyle>
          <a:p>
            <a:r>
              <a:rPr lang="ja-JP" altLang="en-US" sz="2000" dirty="0" smtClean="0">
                <a:solidFill>
                  <a:srgbClr val="FFC000"/>
                </a:solidFill>
                <a:latin typeface="HGP創英角ｺﾞｼｯｸUB" pitchFamily="50" charset="-128"/>
                <a:ea typeface="HGP創英角ｺﾞｼｯｸUB" pitchFamily="50" charset="-128"/>
              </a:rPr>
              <a:t>接合の伝導度の伸長距離依存性</a:t>
            </a:r>
            <a:endParaRPr lang="ja-JP" altLang="en-US" sz="2000" dirty="0">
              <a:solidFill>
                <a:srgbClr val="FFC000"/>
              </a:solidFill>
              <a:latin typeface="HGP創英角ｺﾞｼｯｸUB" pitchFamily="50" charset="-128"/>
              <a:ea typeface="HGP創英角ｺﾞｼｯｸUB" pitchFamily="50" charset="-128"/>
            </a:endParaRPr>
          </a:p>
        </p:txBody>
      </p:sp>
      <p:sp>
        <p:nvSpPr>
          <p:cNvPr id="34" name="テキスト ボックス 308"/>
          <p:cNvSpPr txBox="1">
            <a:spLocks noChangeArrowheads="1"/>
          </p:cNvSpPr>
          <p:nvPr/>
        </p:nvSpPr>
        <p:spPr bwMode="auto">
          <a:xfrm>
            <a:off x="1207804" y="169476"/>
            <a:ext cx="6652783" cy="523220"/>
          </a:xfrm>
          <a:prstGeom prst="rect">
            <a:avLst/>
          </a:prstGeom>
          <a:noFill/>
          <a:ln w="9525">
            <a:noFill/>
            <a:miter lim="800000"/>
            <a:headEnd/>
            <a:tailEnd/>
          </a:ln>
        </p:spPr>
        <p:txBody>
          <a:bodyPr wrap="none">
            <a:spAutoFit/>
          </a:bodyPr>
          <a:lstStyle/>
          <a:p>
            <a:pPr algn="ctr"/>
            <a:r>
              <a:rPr lang="en-US" altLang="ja-JP" sz="2800" dirty="0" smtClean="0">
                <a:solidFill>
                  <a:srgbClr val="FFC000"/>
                </a:solidFill>
                <a:latin typeface="HGP創英角ｺﾞｼｯｸUB" pitchFamily="50" charset="-128"/>
                <a:ea typeface="HGP創英角ｺﾞｼｯｸUB" pitchFamily="50" charset="-128"/>
              </a:rPr>
              <a:t>Break Junction</a:t>
            </a:r>
            <a:r>
              <a:rPr lang="ja-JP" altLang="en-US" sz="2800" dirty="0" smtClean="0">
                <a:solidFill>
                  <a:srgbClr val="FFC000"/>
                </a:solidFill>
                <a:latin typeface="HGP創英角ｺﾞｼｯｸUB" pitchFamily="50" charset="-128"/>
                <a:ea typeface="HGP創英角ｺﾞｼｯｸUB" pitchFamily="50" charset="-128"/>
              </a:rPr>
              <a:t>法による単分子接合の作製</a:t>
            </a:r>
            <a:endParaRPr lang="ja-JP" altLang="en-US" sz="2800" dirty="0">
              <a:solidFill>
                <a:srgbClr val="FFC000"/>
              </a:solidFill>
              <a:latin typeface="HGP創英角ｺﾞｼｯｸUB" pitchFamily="50" charset="-128"/>
              <a:ea typeface="HGP創英角ｺﾞｼｯｸUB" pitchFamily="50" charset="-128"/>
            </a:endParaRPr>
          </a:p>
        </p:txBody>
      </p:sp>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12957" y="4601996"/>
            <a:ext cx="2707775" cy="1171601"/>
          </a:xfrm>
          <a:prstGeom prst="rect">
            <a:avLst/>
          </a:prstGeom>
        </p:spPr>
      </p:pic>
      <p:sp>
        <p:nvSpPr>
          <p:cNvPr id="36" name="Text Box 204"/>
          <p:cNvSpPr txBox="1">
            <a:spLocks noChangeArrowheads="1"/>
          </p:cNvSpPr>
          <p:nvPr/>
        </p:nvSpPr>
        <p:spPr bwMode="auto">
          <a:xfrm>
            <a:off x="4653310" y="3616795"/>
            <a:ext cx="800219" cy="338554"/>
          </a:xfrm>
          <a:prstGeom prst="rect">
            <a:avLst/>
          </a:prstGeom>
          <a:noFill/>
          <a:ln w="9525">
            <a:noFill/>
            <a:miter lim="800000"/>
            <a:headEnd/>
            <a:tailEnd/>
          </a:ln>
          <a:effectLst/>
        </p:spPr>
        <p:txBody>
          <a:bodyPr wrap="none">
            <a:spAutoFit/>
          </a:bodyPr>
          <a:lstStyle/>
          <a:p>
            <a:r>
              <a:rPr lang="ja-JP" altLang="en-US" sz="1600" dirty="0" smtClean="0">
                <a:solidFill>
                  <a:schemeClr val="bg1"/>
                </a:solidFill>
                <a:latin typeface="HG丸ｺﾞｼｯｸM-PRO" pitchFamily="50" charset="-128"/>
                <a:ea typeface="HG丸ｺﾞｼｯｸM-PRO" pitchFamily="50" charset="-128"/>
              </a:rPr>
              <a:t>金属線</a:t>
            </a:r>
            <a:endParaRPr lang="ja-JP" altLang="en-US" sz="1600" dirty="0">
              <a:solidFill>
                <a:schemeClr val="bg1"/>
              </a:solidFill>
              <a:latin typeface="HG丸ｺﾞｼｯｸM-PRO" pitchFamily="50" charset="-128"/>
              <a:ea typeface="HG丸ｺﾞｼｯｸM-PRO" pitchFamily="50" charset="-128"/>
            </a:endParaRPr>
          </a:p>
        </p:txBody>
      </p:sp>
      <p:sp>
        <p:nvSpPr>
          <p:cNvPr id="35" name="Text Box 204"/>
          <p:cNvSpPr txBox="1">
            <a:spLocks noChangeArrowheads="1"/>
          </p:cNvSpPr>
          <p:nvPr/>
        </p:nvSpPr>
        <p:spPr bwMode="auto">
          <a:xfrm>
            <a:off x="3025312" y="5145501"/>
            <a:ext cx="800219" cy="338554"/>
          </a:xfrm>
          <a:prstGeom prst="rect">
            <a:avLst/>
          </a:prstGeom>
          <a:noFill/>
          <a:ln w="9525">
            <a:noFill/>
            <a:miter lim="800000"/>
            <a:headEnd/>
            <a:tailEnd/>
          </a:ln>
          <a:effectLst/>
        </p:spPr>
        <p:txBody>
          <a:bodyPr wrap="none">
            <a:spAutoFit/>
          </a:bodyPr>
          <a:lstStyle/>
          <a:p>
            <a:r>
              <a:rPr lang="ja-JP" altLang="en-US" sz="1600" dirty="0" smtClean="0">
                <a:solidFill>
                  <a:schemeClr val="bg2"/>
                </a:solidFill>
                <a:latin typeface="HG丸ｺﾞｼｯｸM-PRO" pitchFamily="50" charset="-128"/>
                <a:ea typeface="HG丸ｺﾞｼｯｸM-PRO" pitchFamily="50" charset="-128"/>
              </a:rPr>
              <a:t>ピエゾ</a:t>
            </a:r>
            <a:endParaRPr lang="ja-JP" altLang="en-US" sz="1600" dirty="0">
              <a:solidFill>
                <a:schemeClr val="bg2"/>
              </a:solidFill>
              <a:latin typeface="HG丸ｺﾞｼｯｸM-PRO" pitchFamily="50" charset="-128"/>
              <a:ea typeface="HG丸ｺﾞｼｯｸM-PRO" pitchFamily="50" charset="-128"/>
            </a:endParaRPr>
          </a:p>
        </p:txBody>
      </p:sp>
      <p:sp>
        <p:nvSpPr>
          <p:cNvPr id="25" name="Text Box 204"/>
          <p:cNvSpPr txBox="1">
            <a:spLocks noChangeArrowheads="1"/>
          </p:cNvSpPr>
          <p:nvPr/>
        </p:nvSpPr>
        <p:spPr bwMode="auto">
          <a:xfrm>
            <a:off x="1272415" y="5056015"/>
            <a:ext cx="1200150" cy="336550"/>
          </a:xfrm>
          <a:prstGeom prst="rect">
            <a:avLst/>
          </a:prstGeom>
          <a:noFill/>
          <a:ln w="9525">
            <a:noFill/>
            <a:miter lim="800000"/>
            <a:headEnd/>
            <a:tailEnd/>
          </a:ln>
          <a:effectLst/>
        </p:spPr>
        <p:txBody>
          <a:bodyPr wrap="none">
            <a:spAutoFit/>
          </a:bodyPr>
          <a:lstStyle/>
          <a:p>
            <a:r>
              <a:rPr lang="ja-JP" altLang="en-US" sz="1600" dirty="0" smtClean="0">
                <a:solidFill>
                  <a:schemeClr val="bg2"/>
                </a:solidFill>
                <a:latin typeface="HG丸ｺﾞｼｯｸM-PRO" pitchFamily="50" charset="-128"/>
                <a:ea typeface="HG丸ｺﾞｼｯｸM-PRO" pitchFamily="50" charset="-128"/>
              </a:rPr>
              <a:t>リン青銅板</a:t>
            </a:r>
            <a:endParaRPr lang="ja-JP" altLang="en-US" sz="1600" dirty="0">
              <a:solidFill>
                <a:schemeClr val="bg2"/>
              </a:solidFill>
              <a:latin typeface="HG丸ｺﾞｼｯｸM-PRO" pitchFamily="50" charset="-128"/>
              <a:ea typeface="HG丸ｺﾞｼｯｸM-PRO" pitchFamily="50" charset="-128"/>
            </a:endParaRPr>
          </a:p>
        </p:txBody>
      </p:sp>
      <p:pic>
        <p:nvPicPr>
          <p:cNvPr id="8" name="図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68359" y="3327315"/>
            <a:ext cx="944078" cy="761353"/>
          </a:xfrm>
          <a:prstGeom prst="rect">
            <a:avLst/>
          </a:prstGeom>
        </p:spPr>
      </p:pic>
      <p:pic>
        <p:nvPicPr>
          <p:cNvPr id="9" name="図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68359" y="3293541"/>
            <a:ext cx="1335167" cy="761353"/>
          </a:xfrm>
          <a:prstGeom prst="rect">
            <a:avLst/>
          </a:prstGeom>
        </p:spPr>
      </p:pic>
      <p:pic>
        <p:nvPicPr>
          <p:cNvPr id="10" name="図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68359" y="3307176"/>
            <a:ext cx="1376504" cy="761353"/>
          </a:xfrm>
          <a:prstGeom prst="rect">
            <a:avLst/>
          </a:prstGeom>
        </p:spPr>
      </p:pic>
      <p:pic>
        <p:nvPicPr>
          <p:cNvPr id="11" name="図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68359" y="3307176"/>
            <a:ext cx="1433586" cy="734081"/>
          </a:xfrm>
          <a:prstGeom prst="rect">
            <a:avLst/>
          </a:prstGeom>
        </p:spPr>
      </p:pic>
      <p:pic>
        <p:nvPicPr>
          <p:cNvPr id="12" name="図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80349" y="3233844"/>
            <a:ext cx="1772992" cy="821050"/>
          </a:xfrm>
          <a:prstGeom prst="rect">
            <a:avLst/>
          </a:prstGeom>
        </p:spPr>
      </p:pic>
      <p:pic>
        <p:nvPicPr>
          <p:cNvPr id="13" name="図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71659" y="4663042"/>
            <a:ext cx="3169903" cy="1080120"/>
          </a:xfrm>
          <a:prstGeom prst="rect">
            <a:avLst/>
          </a:prstGeom>
        </p:spPr>
      </p:pic>
      <p:pic>
        <p:nvPicPr>
          <p:cNvPr id="14" name="図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65436" y="4678157"/>
            <a:ext cx="3145609" cy="1073200"/>
          </a:xfrm>
          <a:prstGeom prst="rect">
            <a:avLst/>
          </a:prstGeom>
        </p:spPr>
      </p:pic>
      <p:pic>
        <p:nvPicPr>
          <p:cNvPr id="15" name="図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46141" y="4678157"/>
            <a:ext cx="3184200" cy="1083618"/>
          </a:xfrm>
          <a:prstGeom prst="rect">
            <a:avLst/>
          </a:prstGeom>
        </p:spPr>
      </p:pic>
      <p:pic>
        <p:nvPicPr>
          <p:cNvPr id="16" name="図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249624" y="4671189"/>
            <a:ext cx="3071056" cy="1135906"/>
          </a:xfrm>
          <a:prstGeom prst="rect">
            <a:avLst/>
          </a:prstGeom>
        </p:spPr>
      </p:pic>
      <p:sp>
        <p:nvSpPr>
          <p:cNvPr id="27" name="Line 54"/>
          <p:cNvSpPr>
            <a:spLocks noChangeShapeType="1"/>
          </p:cNvSpPr>
          <p:nvPr/>
        </p:nvSpPr>
        <p:spPr bwMode="auto">
          <a:xfrm>
            <a:off x="564211" y="836712"/>
            <a:ext cx="7942263" cy="0"/>
          </a:xfrm>
          <a:prstGeom prst="line">
            <a:avLst/>
          </a:prstGeom>
          <a:noFill/>
          <a:ln w="28575">
            <a:solidFill>
              <a:srgbClr val="FF9966"/>
            </a:solidFill>
            <a:round/>
            <a:headEnd/>
            <a:tailEnd/>
          </a:ln>
        </p:spPr>
        <p:txBody>
          <a:bodyPr/>
          <a:lstStyle/>
          <a:p>
            <a:endParaRPr lang="ja-JP" altLang="en-US" dirty="0">
              <a:latin typeface="HGP創英角ｺﾞｼｯｸUB" pitchFamily="50" charset="-128"/>
              <a:ea typeface="HGP創英角ｺﾞｼｯｸUB" pitchFamily="50" charset="-128"/>
            </a:endParaRPr>
          </a:p>
        </p:txBody>
      </p:sp>
      <p:sp>
        <p:nvSpPr>
          <p:cNvPr id="29" name="Line 54"/>
          <p:cNvSpPr>
            <a:spLocks noChangeShapeType="1"/>
          </p:cNvSpPr>
          <p:nvPr/>
        </p:nvSpPr>
        <p:spPr bwMode="auto">
          <a:xfrm>
            <a:off x="564211" y="733525"/>
            <a:ext cx="7942263" cy="0"/>
          </a:xfrm>
          <a:prstGeom prst="line">
            <a:avLst/>
          </a:prstGeom>
          <a:noFill/>
          <a:ln w="28575">
            <a:solidFill>
              <a:srgbClr val="FF9966"/>
            </a:solidFill>
            <a:round/>
            <a:headEnd/>
            <a:tailEnd/>
          </a:ln>
        </p:spPr>
        <p:txBody>
          <a:bodyPr/>
          <a:lstStyle/>
          <a:p>
            <a:endParaRPr lang="ja-JP" altLang="en-US" dirty="0">
              <a:latin typeface="HGP創英角ｺﾞｼｯｸUB" pitchFamily="50" charset="-128"/>
              <a:ea typeface="HGP創英角ｺﾞｼｯｸUB" pitchFamily="50" charset="-128"/>
            </a:endParaRPr>
          </a:p>
        </p:txBody>
      </p:sp>
      <p:sp>
        <p:nvSpPr>
          <p:cNvPr id="22" name="AutoShape 201"/>
          <p:cNvSpPr>
            <a:spLocks noChangeArrowheads="1"/>
          </p:cNvSpPr>
          <p:nvPr/>
        </p:nvSpPr>
        <p:spPr bwMode="auto">
          <a:xfrm rot="16200000">
            <a:off x="2050013" y="5377334"/>
            <a:ext cx="1343025" cy="1524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000"/>
          </a:solidFill>
          <a:ln w="9525">
            <a:noFill/>
            <a:miter lim="800000"/>
            <a:headEnd/>
            <a:tailEnd/>
          </a:ln>
          <a:effectLst/>
        </p:spPr>
        <p:txBody>
          <a:bodyPr wrap="none" anchor="ctr"/>
          <a:lstStyle/>
          <a:p>
            <a:endParaRPr lang="ja-JP" altLang="en-US" dirty="0"/>
          </a:p>
        </p:txBody>
      </p:sp>
      <p:pic>
        <p:nvPicPr>
          <p:cNvPr id="3" name="図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78381" y="3401911"/>
            <a:ext cx="5183124" cy="429768"/>
          </a:xfrm>
          <a:prstGeom prst="rect">
            <a:avLst/>
          </a:prstGeom>
        </p:spPr>
      </p:pic>
      <p:pic>
        <p:nvPicPr>
          <p:cNvPr id="26"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508959" y="980728"/>
            <a:ext cx="2526267" cy="201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オブジェクト 5"/>
          <p:cNvGraphicFramePr>
            <a:graphicFrameLocks noChangeAspect="1"/>
          </p:cNvGraphicFramePr>
          <p:nvPr>
            <p:extLst>
              <p:ext uri="{D42A27DB-BD31-4B8C-83A1-F6EECF244321}">
                <p14:modId xmlns:p14="http://schemas.microsoft.com/office/powerpoint/2010/main" val="3248214278"/>
              </p:ext>
            </p:extLst>
          </p:nvPr>
        </p:nvGraphicFramePr>
        <p:xfrm>
          <a:off x="5834853" y="1715723"/>
          <a:ext cx="3248787" cy="4651068"/>
        </p:xfrm>
        <a:graphic>
          <a:graphicData uri="http://schemas.openxmlformats.org/presentationml/2006/ole">
            <mc:AlternateContent xmlns:mc="http://schemas.openxmlformats.org/markup-compatibility/2006">
              <mc:Choice xmlns:v="urn:schemas-microsoft-com:vml" Requires="v">
                <p:oleObj spid="_x0000_s74773" name="ｸﾞﾗﾌ" r:id="rId18" imgW="2901600" imgH="4154400" progId="Origin50.Graph">
                  <p:embed/>
                </p:oleObj>
              </mc:Choice>
              <mc:Fallback>
                <p:oleObj name="ｸﾞﾗﾌ" r:id="rId18" imgW="2901600" imgH="4154400" progId="Origin50.Graph">
                  <p:embed/>
                  <p:pic>
                    <p:nvPicPr>
                      <p:cNvPr id="0" name="Object 37"/>
                      <p:cNvPicPr>
                        <a:picLocks noChangeAspect="1" noChangeArrowheads="1"/>
                      </p:cNvPicPr>
                      <p:nvPr/>
                    </p:nvPicPr>
                    <p:blipFill>
                      <a:blip r:embed="rId19"/>
                      <a:srcRect/>
                      <a:stretch>
                        <a:fillRect/>
                      </a:stretch>
                    </p:blipFill>
                    <p:spPr bwMode="auto">
                      <a:xfrm>
                        <a:off x="5834853" y="1715723"/>
                        <a:ext cx="3248787" cy="4651068"/>
                      </a:xfrm>
                      <a:prstGeom prst="rect">
                        <a:avLst/>
                      </a:prstGeom>
                      <a:solidFill>
                        <a:schemeClr val="tx1"/>
                      </a:solidFill>
                      <a:ln>
                        <a:noFill/>
                      </a:ln>
                      <a:effectLst/>
                    </p:spPr>
                  </p:pic>
                </p:oleObj>
              </mc:Fallback>
            </mc:AlternateContent>
          </a:graphicData>
        </a:graphic>
      </p:graphicFrame>
      <p:pic>
        <p:nvPicPr>
          <p:cNvPr id="39" name="Picture 95" descr="1mol"/>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244408" y="4380624"/>
            <a:ext cx="398806" cy="756574"/>
          </a:xfrm>
          <a:prstGeom prst="rect">
            <a:avLst/>
          </a:prstGeom>
          <a:noFill/>
        </p:spPr>
      </p:pic>
      <p:pic>
        <p:nvPicPr>
          <p:cNvPr id="40" name="Picture 96" descr="two-mol"/>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459247" y="3483210"/>
            <a:ext cx="401340" cy="696938"/>
          </a:xfrm>
          <a:prstGeom prst="rect">
            <a:avLst/>
          </a:prstGeom>
          <a:noFill/>
        </p:spPr>
      </p:pic>
    </p:spTree>
    <p:extLst>
      <p:ext uri="{BB962C8B-B14F-4D97-AF65-F5344CB8AC3E}">
        <p14:creationId xmlns:p14="http://schemas.microsoft.com/office/powerpoint/2010/main" val="77831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xit" presetSubtype="0" fill="hold" nodeType="afterEffect">
                                  <p:stCondLst>
                                    <p:cond delay="160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nodeType="withEffect">
                                  <p:stCondLst>
                                    <p:cond delay="160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xit" presetSubtype="0" fill="hold" nodeType="withEffect">
                                  <p:stCondLst>
                                    <p:cond delay="1600"/>
                                  </p:stCondLst>
                                  <p:childTnLst>
                                    <p:set>
                                      <p:cBhvr>
                                        <p:cTn id="16" dur="1" fill="hold">
                                          <p:stCondLst>
                                            <p:cond delay="0"/>
                                          </p:stCondLst>
                                        </p:cTn>
                                        <p:tgtEl>
                                          <p:spTgt spid="8"/>
                                        </p:tgtEl>
                                        <p:attrNameLst>
                                          <p:attrName>style.visibility</p:attrName>
                                        </p:attrNameLst>
                                      </p:cBhvr>
                                      <p:to>
                                        <p:strVal val="hidden"/>
                                      </p:to>
                                    </p:set>
                                  </p:childTnLst>
                                </p:cTn>
                              </p:par>
                            </p:childTnLst>
                          </p:cTn>
                        </p:par>
                        <p:par>
                          <p:cTn id="17" fill="hold">
                            <p:stCondLst>
                              <p:cond delay="260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2600"/>
                            </p:stCondLst>
                            <p:childTnLst>
                              <p:par>
                                <p:cTn id="21" presetID="1" presetClass="exit" presetSubtype="0" fill="hold" nodeType="afterEffect">
                                  <p:stCondLst>
                                    <p:cond delay="2500"/>
                                  </p:stCondLst>
                                  <p:childTnLst>
                                    <p:set>
                                      <p:cBhvr>
                                        <p:cTn id="22" dur="1" fill="hold">
                                          <p:stCondLst>
                                            <p:cond delay="0"/>
                                          </p:stCondLst>
                                        </p:cTn>
                                        <p:tgtEl>
                                          <p:spTgt spid="13"/>
                                        </p:tgtEl>
                                        <p:attrNameLst>
                                          <p:attrName>style.visibility</p:attrName>
                                        </p:attrNameLst>
                                      </p:cBhvr>
                                      <p:to>
                                        <p:strVal val="hidden"/>
                                      </p:to>
                                    </p:set>
                                  </p:childTnLst>
                                </p:cTn>
                              </p:par>
                            </p:childTnLst>
                          </p:cTn>
                        </p:par>
                        <p:par>
                          <p:cTn id="23" fill="hold">
                            <p:stCondLst>
                              <p:cond delay="5100"/>
                            </p:stCondLst>
                            <p:childTnLst>
                              <p:par>
                                <p:cTn id="24" presetID="1"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par>
                          <p:cTn id="26" fill="hold">
                            <p:stCondLst>
                              <p:cond delay="5100"/>
                            </p:stCondLst>
                            <p:childTnLst>
                              <p:par>
                                <p:cTn id="27" presetID="1" presetClass="exit" presetSubtype="0" fill="hold" nodeType="after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par>
                          <p:cTn id="29" fill="hold">
                            <p:stCondLst>
                              <p:cond delay="5100"/>
                            </p:stCondLst>
                            <p:childTnLst>
                              <p:par>
                                <p:cTn id="30" presetID="1"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par>
                          <p:cTn id="32" fill="hold">
                            <p:stCondLst>
                              <p:cond delay="5100"/>
                            </p:stCondLst>
                            <p:childTnLst>
                              <p:par>
                                <p:cTn id="33" presetID="1" presetClass="exit" presetSubtype="0" fill="hold" nodeType="afterEffect">
                                  <p:stCondLst>
                                    <p:cond delay="2400"/>
                                  </p:stCondLst>
                                  <p:childTnLst>
                                    <p:set>
                                      <p:cBhvr>
                                        <p:cTn id="34" dur="1" fill="hold">
                                          <p:stCondLst>
                                            <p:cond delay="0"/>
                                          </p:stCondLst>
                                        </p:cTn>
                                        <p:tgtEl>
                                          <p:spTgt spid="14"/>
                                        </p:tgtEl>
                                        <p:attrNameLst>
                                          <p:attrName>style.visibility</p:attrName>
                                        </p:attrNameLst>
                                      </p:cBhvr>
                                      <p:to>
                                        <p:strVal val="hidden"/>
                                      </p:to>
                                    </p:set>
                                  </p:childTnLst>
                                </p:cTn>
                              </p:par>
                            </p:childTnLst>
                          </p:cTn>
                        </p:par>
                        <p:par>
                          <p:cTn id="35" fill="hold">
                            <p:stCondLst>
                              <p:cond delay="7500"/>
                            </p:stCondLst>
                            <p:childTnLst>
                              <p:par>
                                <p:cTn id="36" presetID="1" presetClass="entr" presetSubtype="0"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par>
                          <p:cTn id="38" fill="hold">
                            <p:stCondLst>
                              <p:cond delay="7500"/>
                            </p:stCondLst>
                            <p:childTnLst>
                              <p:par>
                                <p:cTn id="39" presetID="1" presetClass="exit" presetSubtype="0" fill="hold" nodeType="afterEffect">
                                  <p:stCondLst>
                                    <p:cond delay="0"/>
                                  </p:stCondLst>
                                  <p:childTnLst>
                                    <p:set>
                                      <p:cBhvr>
                                        <p:cTn id="40" dur="1" fill="hold">
                                          <p:stCondLst>
                                            <p:cond delay="0"/>
                                          </p:stCondLst>
                                        </p:cTn>
                                        <p:tgtEl>
                                          <p:spTgt spid="10"/>
                                        </p:tgtEl>
                                        <p:attrNameLst>
                                          <p:attrName>style.visibility</p:attrName>
                                        </p:attrNameLst>
                                      </p:cBhvr>
                                      <p:to>
                                        <p:strVal val="hidden"/>
                                      </p:to>
                                    </p:set>
                                  </p:childTnLst>
                                </p:cTn>
                              </p:par>
                            </p:childTnLst>
                          </p:cTn>
                        </p:par>
                        <p:par>
                          <p:cTn id="41" fill="hold">
                            <p:stCondLst>
                              <p:cond delay="7500"/>
                            </p:stCondLst>
                            <p:childTnLst>
                              <p:par>
                                <p:cTn id="42" presetID="1" presetClass="entr" presetSubtype="0"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par>
                          <p:cTn id="44" fill="hold">
                            <p:stCondLst>
                              <p:cond delay="7500"/>
                            </p:stCondLst>
                            <p:childTnLst>
                              <p:par>
                                <p:cTn id="45" presetID="1" presetClass="exit" presetSubtype="0" fill="hold" nodeType="afterEffect">
                                  <p:stCondLst>
                                    <p:cond delay="2000"/>
                                  </p:stCondLst>
                                  <p:childTnLst>
                                    <p:set>
                                      <p:cBhvr>
                                        <p:cTn id="46" dur="1" fill="hold">
                                          <p:stCondLst>
                                            <p:cond delay="0"/>
                                          </p:stCondLst>
                                        </p:cTn>
                                        <p:tgtEl>
                                          <p:spTgt spid="15"/>
                                        </p:tgtEl>
                                        <p:attrNameLst>
                                          <p:attrName>style.visibility</p:attrName>
                                        </p:attrNameLst>
                                      </p:cBhvr>
                                      <p:to>
                                        <p:strVal val="hidden"/>
                                      </p:to>
                                    </p:set>
                                  </p:childTnLst>
                                </p:cTn>
                              </p:par>
                            </p:childTnLst>
                          </p:cTn>
                        </p:par>
                        <p:par>
                          <p:cTn id="47" fill="hold">
                            <p:stCondLst>
                              <p:cond delay="9500"/>
                            </p:stCondLst>
                            <p:childTnLst>
                              <p:par>
                                <p:cTn id="48" presetID="1" presetClass="entr" presetSubtype="0"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par>
                          <p:cTn id="50" fill="hold">
                            <p:stCondLst>
                              <p:cond delay="9500"/>
                            </p:stCondLst>
                            <p:childTnLst>
                              <p:par>
                                <p:cTn id="51" presetID="1" presetClass="exit" presetSubtype="0" fill="hold" nodeType="afterEffect">
                                  <p:stCondLst>
                                    <p:cond delay="0"/>
                                  </p:stCondLst>
                                  <p:childTnLst>
                                    <p:set>
                                      <p:cBhvr>
                                        <p:cTn id="52" dur="1" fill="hold">
                                          <p:stCondLst>
                                            <p:cond delay="0"/>
                                          </p:stCondLst>
                                        </p:cTn>
                                        <p:tgtEl>
                                          <p:spTgt spid="11"/>
                                        </p:tgtEl>
                                        <p:attrNameLst>
                                          <p:attrName>style.visibility</p:attrName>
                                        </p:attrNameLst>
                                      </p:cBhvr>
                                      <p:to>
                                        <p:strVal val="hidden"/>
                                      </p:to>
                                    </p:set>
                                  </p:childTnLst>
                                </p:cTn>
                              </p:par>
                            </p:childTnLst>
                          </p:cTn>
                        </p:par>
                        <p:par>
                          <p:cTn id="53" fill="hold">
                            <p:stCondLst>
                              <p:cond delay="9500"/>
                            </p:stCondLst>
                            <p:childTnLst>
                              <p:par>
                                <p:cTn id="54" presetID="1" presetClass="entr" presetSubtype="0"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12"/>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42021"/>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7"/>
                                        </p:tgtEl>
                                        <p:attrNameLst>
                                          <p:attrName>style.visibility</p:attrName>
                                        </p:attrNameLst>
                                      </p:cBhvr>
                                      <p:to>
                                        <p:strVal val="visible"/>
                                      </p:to>
                                    </p:set>
                                  </p:childTnLst>
                                </p:cTn>
                              </p:par>
                              <p:par>
                                <p:cTn id="68" presetID="22" presetClass="entr" presetSubtype="8" fill="hold" nodeType="with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wipe(left)">
                                      <p:cBhvr>
                                        <p:cTn id="70" dur="1000"/>
                                        <p:tgtEl>
                                          <p:spTgt spid="6"/>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21" grpId="0"/>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4"/>
          <p:cNvSpPr>
            <a:spLocks noChangeArrowheads="1"/>
          </p:cNvSpPr>
          <p:nvPr/>
        </p:nvSpPr>
        <p:spPr bwMode="auto">
          <a:xfrm>
            <a:off x="250825" y="6292850"/>
            <a:ext cx="19668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15000"/>
              </a:spcBef>
            </a:pPr>
            <a:r>
              <a:rPr lang="en-US" altLang="ja-JP" sz="1400" dirty="0">
                <a:latin typeface="+mj-lt"/>
                <a:ea typeface="ＭＳ ゴシック" pitchFamily="49" charset="-128"/>
                <a:cs typeface="Times New Roman" pitchFamily="18" charset="0"/>
              </a:rPr>
              <a:t>N. Tao </a:t>
            </a:r>
            <a:r>
              <a:rPr lang="en-US" altLang="ja-JP" sz="1400" i="1" dirty="0">
                <a:latin typeface="+mj-lt"/>
                <a:ea typeface="ＭＳ ゴシック" pitchFamily="49" charset="-128"/>
                <a:cs typeface="Times New Roman" pitchFamily="18" charset="0"/>
              </a:rPr>
              <a:t> Nat. Chem.</a:t>
            </a:r>
            <a:r>
              <a:rPr lang="en-US" altLang="ja-JP" sz="1400" dirty="0">
                <a:latin typeface="+mj-lt"/>
                <a:ea typeface="ＭＳ ゴシック" pitchFamily="49" charset="-128"/>
                <a:cs typeface="Times New Roman" pitchFamily="18" charset="0"/>
              </a:rPr>
              <a:t> </a:t>
            </a:r>
            <a:r>
              <a:rPr lang="en-US" altLang="ja-JP" sz="1400" dirty="0" smtClean="0">
                <a:latin typeface="+mj-lt"/>
                <a:ea typeface="ＭＳ ゴシック" pitchFamily="49" charset="-128"/>
                <a:cs typeface="Times New Roman" pitchFamily="18" charset="0"/>
              </a:rPr>
              <a:t> </a:t>
            </a:r>
            <a:r>
              <a:rPr lang="en-US" altLang="ja-JP" sz="1400" b="1" dirty="0" smtClean="0">
                <a:latin typeface="+mj-lt"/>
                <a:ea typeface="ＭＳ ゴシック" pitchFamily="49" charset="-128"/>
                <a:cs typeface="Times New Roman" pitchFamily="18" charset="0"/>
              </a:rPr>
              <a:t>2009</a:t>
            </a:r>
            <a:r>
              <a:rPr lang="en-US" altLang="ja-JP" sz="1400" dirty="0" smtClean="0">
                <a:latin typeface="+mj-lt"/>
                <a:ea typeface="ＭＳ ゴシック" pitchFamily="49" charset="-128"/>
                <a:cs typeface="Times New Roman" pitchFamily="18" charset="0"/>
              </a:rPr>
              <a:t> </a:t>
            </a:r>
            <a:endParaRPr lang="en-US" altLang="ja-JP" sz="1400" dirty="0">
              <a:latin typeface="+mj-lt"/>
              <a:ea typeface="ＭＳ ゴシック" pitchFamily="49" charset="-128"/>
              <a:cs typeface="Times New Roman" pitchFamily="18" charset="0"/>
            </a:endParaRPr>
          </a:p>
        </p:txBody>
      </p:sp>
      <p:sp>
        <p:nvSpPr>
          <p:cNvPr id="121859" name="Text Box 15"/>
          <p:cNvSpPr txBox="1">
            <a:spLocks noChangeArrowheads="1"/>
          </p:cNvSpPr>
          <p:nvPr/>
        </p:nvSpPr>
        <p:spPr bwMode="auto">
          <a:xfrm>
            <a:off x="179512" y="1246188"/>
            <a:ext cx="2682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HGP明朝E" pitchFamily="18" charset="-128"/>
              </a:defRPr>
            </a:lvl1pPr>
            <a:lvl2pPr marL="742950" indent="-285750">
              <a:defRPr kumimoji="1">
                <a:solidFill>
                  <a:schemeClr val="tx1"/>
                </a:solidFill>
                <a:latin typeface="Arial" pitchFamily="34" charset="0"/>
                <a:ea typeface="HGP明朝E" pitchFamily="18" charset="-128"/>
              </a:defRPr>
            </a:lvl2pPr>
            <a:lvl3pPr marL="1143000" indent="-228600">
              <a:defRPr kumimoji="1">
                <a:solidFill>
                  <a:schemeClr val="tx1"/>
                </a:solidFill>
                <a:latin typeface="Arial" pitchFamily="34" charset="0"/>
                <a:ea typeface="HGP明朝E" pitchFamily="18" charset="-128"/>
              </a:defRPr>
            </a:lvl3pPr>
            <a:lvl4pPr marL="1600200" indent="-228600">
              <a:defRPr kumimoji="1">
                <a:solidFill>
                  <a:schemeClr val="tx1"/>
                </a:solidFill>
                <a:latin typeface="Arial" pitchFamily="34" charset="0"/>
                <a:ea typeface="HGP明朝E" pitchFamily="18" charset="-128"/>
              </a:defRPr>
            </a:lvl4pPr>
            <a:lvl5pPr marL="2057400" indent="-228600">
              <a:defRPr kumimoji="1">
                <a:solidFill>
                  <a:schemeClr val="tx1"/>
                </a:solidFill>
                <a:latin typeface="Arial" pitchFamily="34" charset="0"/>
                <a:ea typeface="HGP明朝E" pitchFamily="18" charset="-128"/>
              </a:defRPr>
            </a:lvl5pPr>
            <a:lvl6pPr marL="2514600" indent="-228600" fontAlgn="base">
              <a:spcBef>
                <a:spcPct val="0"/>
              </a:spcBef>
              <a:spcAft>
                <a:spcPct val="0"/>
              </a:spcAft>
              <a:defRPr kumimoji="1">
                <a:solidFill>
                  <a:schemeClr val="tx1"/>
                </a:solidFill>
                <a:latin typeface="Arial" pitchFamily="34" charset="0"/>
                <a:ea typeface="HGP明朝E" pitchFamily="18" charset="-128"/>
              </a:defRPr>
            </a:lvl6pPr>
            <a:lvl7pPr marL="2971800" indent="-228600" fontAlgn="base">
              <a:spcBef>
                <a:spcPct val="0"/>
              </a:spcBef>
              <a:spcAft>
                <a:spcPct val="0"/>
              </a:spcAft>
              <a:defRPr kumimoji="1">
                <a:solidFill>
                  <a:schemeClr val="tx1"/>
                </a:solidFill>
                <a:latin typeface="Arial" pitchFamily="34" charset="0"/>
                <a:ea typeface="HGP明朝E" pitchFamily="18" charset="-128"/>
              </a:defRPr>
            </a:lvl7pPr>
            <a:lvl8pPr marL="3429000" indent="-228600" fontAlgn="base">
              <a:spcBef>
                <a:spcPct val="0"/>
              </a:spcBef>
              <a:spcAft>
                <a:spcPct val="0"/>
              </a:spcAft>
              <a:defRPr kumimoji="1">
                <a:solidFill>
                  <a:schemeClr val="tx1"/>
                </a:solidFill>
                <a:latin typeface="Arial" pitchFamily="34" charset="0"/>
                <a:ea typeface="HGP明朝E" pitchFamily="18" charset="-128"/>
              </a:defRPr>
            </a:lvl8pPr>
            <a:lvl9pPr marL="3886200" indent="-228600" fontAlgn="base">
              <a:spcBef>
                <a:spcPct val="0"/>
              </a:spcBef>
              <a:spcAft>
                <a:spcPct val="0"/>
              </a:spcAft>
              <a:defRPr kumimoji="1">
                <a:solidFill>
                  <a:schemeClr val="tx1"/>
                </a:solidFill>
                <a:latin typeface="Arial" pitchFamily="34" charset="0"/>
                <a:ea typeface="HGP明朝E" pitchFamily="18" charset="-128"/>
              </a:defRPr>
            </a:lvl9pPr>
          </a:lstStyle>
          <a:p>
            <a:r>
              <a:rPr lang="ja-JP" altLang="en-US" sz="2000" b="1" u="sng" dirty="0">
                <a:solidFill>
                  <a:srgbClr val="FFC000"/>
                </a:solidFill>
                <a:latin typeface="HGｺﾞｼｯｸM" pitchFamily="49" charset="-128"/>
                <a:ea typeface="HGｺﾞｼｯｸM" pitchFamily="49" charset="-128"/>
              </a:rPr>
              <a:t>単一分子ダイオード</a:t>
            </a:r>
            <a:endParaRPr lang="en-US" altLang="ja-JP" sz="1200" b="1" u="sng" dirty="0">
              <a:solidFill>
                <a:srgbClr val="FFC000"/>
              </a:solidFill>
              <a:latin typeface="HGｺﾞｼｯｸM" pitchFamily="49" charset="-128"/>
              <a:ea typeface="HGｺﾞｼｯｸM" pitchFamily="49" charset="-128"/>
            </a:endParaRPr>
          </a:p>
        </p:txBody>
      </p:sp>
      <p:sp>
        <p:nvSpPr>
          <p:cNvPr id="121860" name="Rectangle 23"/>
          <p:cNvSpPr>
            <a:spLocks noChangeArrowheads="1"/>
          </p:cNvSpPr>
          <p:nvPr/>
        </p:nvSpPr>
        <p:spPr bwMode="auto">
          <a:xfrm>
            <a:off x="3562350" y="4445000"/>
            <a:ext cx="533400" cy="76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latin typeface="Calibri" pitchFamily="34" charset="0"/>
              <a:ea typeface="ＭＳ Ｐゴシック" pitchFamily="50" charset="-128"/>
            </a:endParaRPr>
          </a:p>
        </p:txBody>
      </p:sp>
      <p:sp>
        <p:nvSpPr>
          <p:cNvPr id="121861" name="Text Box 26"/>
          <p:cNvSpPr txBox="1">
            <a:spLocks noChangeArrowheads="1"/>
          </p:cNvSpPr>
          <p:nvPr/>
        </p:nvSpPr>
        <p:spPr bwMode="auto">
          <a:xfrm>
            <a:off x="3203575" y="6292850"/>
            <a:ext cx="3078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5" tIns="45697" rIns="91395" bIns="45697">
            <a:spAutoFit/>
          </a:bodyPr>
          <a:lstStyle>
            <a:lvl1pPr>
              <a:defRPr kumimoji="1">
                <a:solidFill>
                  <a:schemeClr val="tx1"/>
                </a:solidFill>
                <a:latin typeface="Arial" pitchFamily="34" charset="0"/>
                <a:ea typeface="HGP明朝E" pitchFamily="18" charset="-128"/>
              </a:defRPr>
            </a:lvl1pPr>
            <a:lvl2pPr marL="742950" indent="-285750">
              <a:defRPr kumimoji="1">
                <a:solidFill>
                  <a:schemeClr val="tx1"/>
                </a:solidFill>
                <a:latin typeface="Arial" pitchFamily="34" charset="0"/>
                <a:ea typeface="HGP明朝E" pitchFamily="18" charset="-128"/>
              </a:defRPr>
            </a:lvl2pPr>
            <a:lvl3pPr marL="1143000" indent="-228600">
              <a:defRPr kumimoji="1">
                <a:solidFill>
                  <a:schemeClr val="tx1"/>
                </a:solidFill>
                <a:latin typeface="Arial" pitchFamily="34" charset="0"/>
                <a:ea typeface="HGP明朝E" pitchFamily="18" charset="-128"/>
              </a:defRPr>
            </a:lvl3pPr>
            <a:lvl4pPr marL="1600200" indent="-228600">
              <a:defRPr kumimoji="1">
                <a:solidFill>
                  <a:schemeClr val="tx1"/>
                </a:solidFill>
                <a:latin typeface="Arial" pitchFamily="34" charset="0"/>
                <a:ea typeface="HGP明朝E" pitchFamily="18" charset="-128"/>
              </a:defRPr>
            </a:lvl4pPr>
            <a:lvl5pPr marL="2057400" indent="-228600">
              <a:defRPr kumimoji="1">
                <a:solidFill>
                  <a:schemeClr val="tx1"/>
                </a:solidFill>
                <a:latin typeface="Arial" pitchFamily="34" charset="0"/>
                <a:ea typeface="HGP明朝E" pitchFamily="18" charset="-128"/>
              </a:defRPr>
            </a:lvl5pPr>
            <a:lvl6pPr marL="2514600" indent="-228600" fontAlgn="base">
              <a:spcBef>
                <a:spcPct val="0"/>
              </a:spcBef>
              <a:spcAft>
                <a:spcPct val="0"/>
              </a:spcAft>
              <a:defRPr kumimoji="1">
                <a:solidFill>
                  <a:schemeClr val="tx1"/>
                </a:solidFill>
                <a:latin typeface="Arial" pitchFamily="34" charset="0"/>
                <a:ea typeface="HGP明朝E" pitchFamily="18" charset="-128"/>
              </a:defRPr>
            </a:lvl6pPr>
            <a:lvl7pPr marL="2971800" indent="-228600" fontAlgn="base">
              <a:spcBef>
                <a:spcPct val="0"/>
              </a:spcBef>
              <a:spcAft>
                <a:spcPct val="0"/>
              </a:spcAft>
              <a:defRPr kumimoji="1">
                <a:solidFill>
                  <a:schemeClr val="tx1"/>
                </a:solidFill>
                <a:latin typeface="Arial" pitchFamily="34" charset="0"/>
                <a:ea typeface="HGP明朝E" pitchFamily="18" charset="-128"/>
              </a:defRPr>
            </a:lvl7pPr>
            <a:lvl8pPr marL="3429000" indent="-228600" fontAlgn="base">
              <a:spcBef>
                <a:spcPct val="0"/>
              </a:spcBef>
              <a:spcAft>
                <a:spcPct val="0"/>
              </a:spcAft>
              <a:defRPr kumimoji="1">
                <a:solidFill>
                  <a:schemeClr val="tx1"/>
                </a:solidFill>
                <a:latin typeface="Arial" pitchFamily="34" charset="0"/>
                <a:ea typeface="HGP明朝E" pitchFamily="18" charset="-128"/>
              </a:defRPr>
            </a:lvl8pPr>
            <a:lvl9pPr marL="3886200" indent="-228600" fontAlgn="base">
              <a:spcBef>
                <a:spcPct val="0"/>
              </a:spcBef>
              <a:spcAft>
                <a:spcPct val="0"/>
              </a:spcAft>
              <a:defRPr kumimoji="1">
                <a:solidFill>
                  <a:schemeClr val="tx1"/>
                </a:solidFill>
                <a:latin typeface="Arial" pitchFamily="34" charset="0"/>
                <a:ea typeface="HGP明朝E" pitchFamily="18" charset="-128"/>
              </a:defRPr>
            </a:lvl9pPr>
          </a:lstStyle>
          <a:p>
            <a:r>
              <a:rPr lang="en-US" altLang="ja-JP" sz="1400" dirty="0">
                <a:solidFill>
                  <a:schemeClr val="bg1"/>
                </a:solidFill>
                <a:latin typeface="+mj-lt"/>
                <a:ea typeface="ＭＳ 明朝" pitchFamily="17" charset="-128"/>
              </a:rPr>
              <a:t>H</a:t>
            </a:r>
            <a:r>
              <a:rPr lang="en-US" altLang="ja-JP" sz="1400" dirty="0">
                <a:latin typeface="+mj-lt"/>
                <a:ea typeface="ＭＳ 明朝" pitchFamily="17" charset="-128"/>
              </a:rPr>
              <a:t>. Song </a:t>
            </a:r>
            <a:r>
              <a:rPr lang="en-US" altLang="ja-JP" sz="1400" i="1" dirty="0">
                <a:latin typeface="+mj-lt"/>
                <a:ea typeface="ＭＳ 明朝" pitchFamily="17" charset="-128"/>
              </a:rPr>
              <a:t>Nature</a:t>
            </a:r>
            <a:r>
              <a:rPr lang="en-US" altLang="ja-JP" sz="1400" dirty="0">
                <a:latin typeface="+mj-lt"/>
                <a:ea typeface="ＭＳ 明朝" pitchFamily="17" charset="-128"/>
              </a:rPr>
              <a:t> </a:t>
            </a:r>
            <a:r>
              <a:rPr lang="en-US" altLang="ja-JP" sz="1400" dirty="0" smtClean="0">
                <a:latin typeface="+mj-lt"/>
                <a:ea typeface="ＭＳ 明朝" pitchFamily="17" charset="-128"/>
              </a:rPr>
              <a:t> </a:t>
            </a:r>
            <a:r>
              <a:rPr lang="en-US" altLang="ja-JP" sz="1400" b="1" dirty="0" smtClean="0">
                <a:latin typeface="+mj-lt"/>
                <a:ea typeface="ＭＳ 明朝" pitchFamily="17" charset="-128"/>
              </a:rPr>
              <a:t>2009</a:t>
            </a:r>
            <a:r>
              <a:rPr lang="en-US" altLang="ja-JP" sz="1400" dirty="0" smtClean="0">
                <a:latin typeface="+mj-lt"/>
                <a:ea typeface="ＭＳ 明朝" pitchFamily="17" charset="-128"/>
              </a:rPr>
              <a:t> </a:t>
            </a:r>
            <a:r>
              <a:rPr lang="en-US" altLang="ja-JP" sz="1400" dirty="0" smtClean="0">
                <a:ea typeface="ＭＳ Ｐゴシック" pitchFamily="50" charset="-128"/>
              </a:rPr>
              <a:t> </a:t>
            </a:r>
            <a:endParaRPr lang="en-US" altLang="ja-JP" sz="1400" dirty="0">
              <a:ea typeface="ＭＳ Ｐゴシック" pitchFamily="50" charset="-128"/>
            </a:endParaRPr>
          </a:p>
        </p:txBody>
      </p:sp>
      <p:sp>
        <p:nvSpPr>
          <p:cNvPr id="121862" name="Text Box 27"/>
          <p:cNvSpPr txBox="1">
            <a:spLocks noChangeArrowheads="1"/>
          </p:cNvSpPr>
          <p:nvPr/>
        </p:nvSpPr>
        <p:spPr bwMode="auto">
          <a:xfrm>
            <a:off x="3055938" y="1252538"/>
            <a:ext cx="2740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5" tIns="45697" rIns="91395" bIns="45697">
            <a:spAutoFit/>
          </a:bodyPr>
          <a:lstStyle>
            <a:lvl1pPr>
              <a:defRPr kumimoji="1">
                <a:solidFill>
                  <a:schemeClr val="tx1"/>
                </a:solidFill>
                <a:latin typeface="Arial" pitchFamily="34" charset="0"/>
                <a:ea typeface="HGP明朝E" pitchFamily="18" charset="-128"/>
              </a:defRPr>
            </a:lvl1pPr>
            <a:lvl2pPr marL="742950" indent="-285750">
              <a:defRPr kumimoji="1">
                <a:solidFill>
                  <a:schemeClr val="tx1"/>
                </a:solidFill>
                <a:latin typeface="Arial" pitchFamily="34" charset="0"/>
                <a:ea typeface="HGP明朝E" pitchFamily="18" charset="-128"/>
              </a:defRPr>
            </a:lvl2pPr>
            <a:lvl3pPr marL="1143000" indent="-228600">
              <a:defRPr kumimoji="1">
                <a:solidFill>
                  <a:schemeClr val="tx1"/>
                </a:solidFill>
                <a:latin typeface="Arial" pitchFamily="34" charset="0"/>
                <a:ea typeface="HGP明朝E" pitchFamily="18" charset="-128"/>
              </a:defRPr>
            </a:lvl3pPr>
            <a:lvl4pPr marL="1600200" indent="-228600">
              <a:defRPr kumimoji="1">
                <a:solidFill>
                  <a:schemeClr val="tx1"/>
                </a:solidFill>
                <a:latin typeface="Arial" pitchFamily="34" charset="0"/>
                <a:ea typeface="HGP明朝E" pitchFamily="18" charset="-128"/>
              </a:defRPr>
            </a:lvl4pPr>
            <a:lvl5pPr marL="2057400" indent="-228600">
              <a:defRPr kumimoji="1">
                <a:solidFill>
                  <a:schemeClr val="tx1"/>
                </a:solidFill>
                <a:latin typeface="Arial" pitchFamily="34" charset="0"/>
                <a:ea typeface="HGP明朝E" pitchFamily="18" charset="-128"/>
              </a:defRPr>
            </a:lvl5pPr>
            <a:lvl6pPr marL="2514600" indent="-228600" fontAlgn="base">
              <a:spcBef>
                <a:spcPct val="0"/>
              </a:spcBef>
              <a:spcAft>
                <a:spcPct val="0"/>
              </a:spcAft>
              <a:defRPr kumimoji="1">
                <a:solidFill>
                  <a:schemeClr val="tx1"/>
                </a:solidFill>
                <a:latin typeface="Arial" pitchFamily="34" charset="0"/>
                <a:ea typeface="HGP明朝E" pitchFamily="18" charset="-128"/>
              </a:defRPr>
            </a:lvl6pPr>
            <a:lvl7pPr marL="2971800" indent="-228600" fontAlgn="base">
              <a:spcBef>
                <a:spcPct val="0"/>
              </a:spcBef>
              <a:spcAft>
                <a:spcPct val="0"/>
              </a:spcAft>
              <a:defRPr kumimoji="1">
                <a:solidFill>
                  <a:schemeClr val="tx1"/>
                </a:solidFill>
                <a:latin typeface="Arial" pitchFamily="34" charset="0"/>
                <a:ea typeface="HGP明朝E" pitchFamily="18" charset="-128"/>
              </a:defRPr>
            </a:lvl7pPr>
            <a:lvl8pPr marL="3429000" indent="-228600" fontAlgn="base">
              <a:spcBef>
                <a:spcPct val="0"/>
              </a:spcBef>
              <a:spcAft>
                <a:spcPct val="0"/>
              </a:spcAft>
              <a:defRPr kumimoji="1">
                <a:solidFill>
                  <a:schemeClr val="tx1"/>
                </a:solidFill>
                <a:latin typeface="Arial" pitchFamily="34" charset="0"/>
                <a:ea typeface="HGP明朝E" pitchFamily="18" charset="-128"/>
              </a:defRPr>
            </a:lvl8pPr>
            <a:lvl9pPr marL="3886200" indent="-228600" fontAlgn="base">
              <a:spcBef>
                <a:spcPct val="0"/>
              </a:spcBef>
              <a:spcAft>
                <a:spcPct val="0"/>
              </a:spcAft>
              <a:defRPr kumimoji="1">
                <a:solidFill>
                  <a:schemeClr val="tx1"/>
                </a:solidFill>
                <a:latin typeface="Arial" pitchFamily="34" charset="0"/>
                <a:ea typeface="HGP明朝E" pitchFamily="18" charset="-128"/>
              </a:defRPr>
            </a:lvl9pPr>
          </a:lstStyle>
          <a:p>
            <a:r>
              <a:rPr lang="ja-JP" altLang="en-US" sz="2000" b="1" u="sng" dirty="0">
                <a:solidFill>
                  <a:srgbClr val="FFC000"/>
                </a:solidFill>
                <a:latin typeface="HGｺﾞｼｯｸM" pitchFamily="49" charset="-128"/>
                <a:ea typeface="HGｺﾞｼｯｸM" pitchFamily="49" charset="-128"/>
              </a:rPr>
              <a:t>単一分子トランジスタ</a:t>
            </a:r>
            <a:endParaRPr lang="en-US" altLang="ja-JP" sz="2000" b="1" u="sng" dirty="0">
              <a:solidFill>
                <a:srgbClr val="FFC000"/>
              </a:solidFill>
              <a:latin typeface="HGｺﾞｼｯｸM" pitchFamily="49" charset="-128"/>
              <a:ea typeface="HGｺﾞｼｯｸM" pitchFamily="49" charset="-128"/>
            </a:endParaRPr>
          </a:p>
        </p:txBody>
      </p:sp>
      <p:pic>
        <p:nvPicPr>
          <p:cNvPr id="121863"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0213" y="1684338"/>
            <a:ext cx="3068637"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4"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1695450"/>
            <a:ext cx="1344613"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5"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8" y="3849688"/>
            <a:ext cx="2890837"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72" name="Text Box 21"/>
          <p:cNvSpPr txBox="1">
            <a:spLocks noChangeArrowheads="1"/>
          </p:cNvSpPr>
          <p:nvPr/>
        </p:nvSpPr>
        <p:spPr bwMode="auto">
          <a:xfrm>
            <a:off x="6425577" y="6385595"/>
            <a:ext cx="30702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itchFamily="34" charset="0"/>
                <a:ea typeface="HGP明朝E" pitchFamily="18" charset="-128"/>
              </a:defRPr>
            </a:lvl1pPr>
            <a:lvl2pPr marL="742950" indent="-285750">
              <a:defRPr kumimoji="1">
                <a:solidFill>
                  <a:schemeClr val="tx1"/>
                </a:solidFill>
                <a:latin typeface="Arial" pitchFamily="34" charset="0"/>
                <a:ea typeface="HGP明朝E" pitchFamily="18" charset="-128"/>
              </a:defRPr>
            </a:lvl2pPr>
            <a:lvl3pPr marL="1143000" indent="-228600">
              <a:defRPr kumimoji="1">
                <a:solidFill>
                  <a:schemeClr val="tx1"/>
                </a:solidFill>
                <a:latin typeface="Arial" pitchFamily="34" charset="0"/>
                <a:ea typeface="HGP明朝E" pitchFamily="18" charset="-128"/>
              </a:defRPr>
            </a:lvl3pPr>
            <a:lvl4pPr marL="1600200" indent="-228600">
              <a:defRPr kumimoji="1">
                <a:solidFill>
                  <a:schemeClr val="tx1"/>
                </a:solidFill>
                <a:latin typeface="Arial" pitchFamily="34" charset="0"/>
                <a:ea typeface="HGP明朝E" pitchFamily="18" charset="-128"/>
              </a:defRPr>
            </a:lvl4pPr>
            <a:lvl5pPr marL="2057400" indent="-228600">
              <a:defRPr kumimoji="1">
                <a:solidFill>
                  <a:schemeClr val="tx1"/>
                </a:solidFill>
                <a:latin typeface="Arial" pitchFamily="34" charset="0"/>
                <a:ea typeface="HGP明朝E" pitchFamily="18" charset="-128"/>
              </a:defRPr>
            </a:lvl5pPr>
            <a:lvl6pPr marL="2514600" indent="-228600" fontAlgn="base">
              <a:spcBef>
                <a:spcPct val="0"/>
              </a:spcBef>
              <a:spcAft>
                <a:spcPct val="0"/>
              </a:spcAft>
              <a:defRPr kumimoji="1">
                <a:solidFill>
                  <a:schemeClr val="tx1"/>
                </a:solidFill>
                <a:latin typeface="Arial" pitchFamily="34" charset="0"/>
                <a:ea typeface="HGP明朝E" pitchFamily="18" charset="-128"/>
              </a:defRPr>
            </a:lvl6pPr>
            <a:lvl7pPr marL="2971800" indent="-228600" fontAlgn="base">
              <a:spcBef>
                <a:spcPct val="0"/>
              </a:spcBef>
              <a:spcAft>
                <a:spcPct val="0"/>
              </a:spcAft>
              <a:defRPr kumimoji="1">
                <a:solidFill>
                  <a:schemeClr val="tx1"/>
                </a:solidFill>
                <a:latin typeface="Arial" pitchFamily="34" charset="0"/>
                <a:ea typeface="HGP明朝E" pitchFamily="18" charset="-128"/>
              </a:defRPr>
            </a:lvl7pPr>
            <a:lvl8pPr marL="3429000" indent="-228600" fontAlgn="base">
              <a:spcBef>
                <a:spcPct val="0"/>
              </a:spcBef>
              <a:spcAft>
                <a:spcPct val="0"/>
              </a:spcAft>
              <a:defRPr kumimoji="1">
                <a:solidFill>
                  <a:schemeClr val="tx1"/>
                </a:solidFill>
                <a:latin typeface="Arial" pitchFamily="34" charset="0"/>
                <a:ea typeface="HGP明朝E" pitchFamily="18" charset="-128"/>
              </a:defRPr>
            </a:lvl8pPr>
            <a:lvl9pPr marL="3886200" indent="-228600" fontAlgn="base">
              <a:spcBef>
                <a:spcPct val="0"/>
              </a:spcBef>
              <a:spcAft>
                <a:spcPct val="0"/>
              </a:spcAft>
              <a:defRPr kumimoji="1">
                <a:solidFill>
                  <a:schemeClr val="tx1"/>
                </a:solidFill>
                <a:latin typeface="Arial" pitchFamily="34" charset="0"/>
                <a:ea typeface="HGP明朝E" pitchFamily="18" charset="-128"/>
              </a:defRPr>
            </a:lvl9pPr>
          </a:lstStyle>
          <a:p>
            <a:pPr eaLnBrk="0" hangingPunct="0"/>
            <a:r>
              <a:rPr kumimoji="0" lang="en-US" altLang="ja-JP" sz="1400" dirty="0" smtClean="0">
                <a:latin typeface="+mj-lt"/>
                <a:ea typeface="ＭＳ Ｐゴシック" pitchFamily="50" charset="-128"/>
                <a:cs typeface="Times New Roman" pitchFamily="18" charset="0"/>
              </a:rPr>
              <a:t>W. Lee</a:t>
            </a:r>
            <a:r>
              <a:rPr kumimoji="0" lang="ja-JP" altLang="en-US" sz="1400" dirty="0" smtClean="0">
                <a:latin typeface="+mj-lt"/>
                <a:ea typeface="ＭＳ Ｐゴシック" pitchFamily="50" charset="-128"/>
                <a:cs typeface="Times New Roman" pitchFamily="18" charset="0"/>
              </a:rPr>
              <a:t>　</a:t>
            </a:r>
            <a:r>
              <a:rPr kumimoji="0" lang="en-US" altLang="ja-JP" sz="1400" i="1" dirty="0" smtClean="0">
                <a:latin typeface="+mj-lt"/>
                <a:ea typeface="ＭＳ Ｐゴシック" pitchFamily="50" charset="-128"/>
                <a:cs typeface="Times New Roman" pitchFamily="18" charset="0"/>
              </a:rPr>
              <a:t>Nature </a:t>
            </a:r>
            <a:r>
              <a:rPr kumimoji="0" lang="en-US" altLang="ja-JP" sz="1400" b="1" dirty="0" smtClean="0">
                <a:latin typeface="+mj-lt"/>
                <a:ea typeface="ＭＳ Ｐゴシック" pitchFamily="50" charset="-128"/>
                <a:cs typeface="Times New Roman" pitchFamily="18" charset="0"/>
              </a:rPr>
              <a:t>2013</a:t>
            </a:r>
            <a:endParaRPr kumimoji="0" lang="en-US" altLang="ja-JP" sz="1400" dirty="0">
              <a:latin typeface="+mj-lt"/>
              <a:ea typeface="ＭＳ Ｐゴシック" pitchFamily="50" charset="-128"/>
              <a:cs typeface="Times New Roman" pitchFamily="18" charset="0"/>
            </a:endParaRPr>
          </a:p>
        </p:txBody>
      </p:sp>
      <p:sp>
        <p:nvSpPr>
          <p:cNvPr id="121873" name="Text Box 15"/>
          <p:cNvSpPr txBox="1">
            <a:spLocks noChangeArrowheads="1"/>
          </p:cNvSpPr>
          <p:nvPr/>
        </p:nvSpPr>
        <p:spPr bwMode="auto">
          <a:xfrm>
            <a:off x="6971109" y="1295400"/>
            <a:ext cx="12326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itchFamily="34" charset="0"/>
                <a:ea typeface="HGP明朝E" pitchFamily="18" charset="-128"/>
              </a:defRPr>
            </a:lvl1pPr>
            <a:lvl2pPr marL="742950" indent="-285750">
              <a:defRPr kumimoji="1">
                <a:solidFill>
                  <a:schemeClr val="tx1"/>
                </a:solidFill>
                <a:latin typeface="Arial" pitchFamily="34" charset="0"/>
                <a:ea typeface="HGP明朝E" pitchFamily="18" charset="-128"/>
              </a:defRPr>
            </a:lvl2pPr>
            <a:lvl3pPr marL="1143000" indent="-228600">
              <a:defRPr kumimoji="1">
                <a:solidFill>
                  <a:schemeClr val="tx1"/>
                </a:solidFill>
                <a:latin typeface="Arial" pitchFamily="34" charset="0"/>
                <a:ea typeface="HGP明朝E" pitchFamily="18" charset="-128"/>
              </a:defRPr>
            </a:lvl3pPr>
            <a:lvl4pPr marL="1600200" indent="-228600">
              <a:defRPr kumimoji="1">
                <a:solidFill>
                  <a:schemeClr val="tx1"/>
                </a:solidFill>
                <a:latin typeface="Arial" pitchFamily="34" charset="0"/>
                <a:ea typeface="HGP明朝E" pitchFamily="18" charset="-128"/>
              </a:defRPr>
            </a:lvl4pPr>
            <a:lvl5pPr marL="2057400" indent="-228600">
              <a:defRPr kumimoji="1">
                <a:solidFill>
                  <a:schemeClr val="tx1"/>
                </a:solidFill>
                <a:latin typeface="Arial" pitchFamily="34" charset="0"/>
                <a:ea typeface="HGP明朝E" pitchFamily="18" charset="-128"/>
              </a:defRPr>
            </a:lvl5pPr>
            <a:lvl6pPr marL="2514600" indent="-228600" fontAlgn="base">
              <a:spcBef>
                <a:spcPct val="0"/>
              </a:spcBef>
              <a:spcAft>
                <a:spcPct val="0"/>
              </a:spcAft>
              <a:defRPr kumimoji="1">
                <a:solidFill>
                  <a:schemeClr val="tx1"/>
                </a:solidFill>
                <a:latin typeface="Arial" pitchFamily="34" charset="0"/>
                <a:ea typeface="HGP明朝E" pitchFamily="18" charset="-128"/>
              </a:defRPr>
            </a:lvl6pPr>
            <a:lvl7pPr marL="2971800" indent="-228600" fontAlgn="base">
              <a:spcBef>
                <a:spcPct val="0"/>
              </a:spcBef>
              <a:spcAft>
                <a:spcPct val="0"/>
              </a:spcAft>
              <a:defRPr kumimoji="1">
                <a:solidFill>
                  <a:schemeClr val="tx1"/>
                </a:solidFill>
                <a:latin typeface="Arial" pitchFamily="34" charset="0"/>
                <a:ea typeface="HGP明朝E" pitchFamily="18" charset="-128"/>
              </a:defRPr>
            </a:lvl7pPr>
            <a:lvl8pPr marL="3429000" indent="-228600" fontAlgn="base">
              <a:spcBef>
                <a:spcPct val="0"/>
              </a:spcBef>
              <a:spcAft>
                <a:spcPct val="0"/>
              </a:spcAft>
              <a:defRPr kumimoji="1">
                <a:solidFill>
                  <a:schemeClr val="tx1"/>
                </a:solidFill>
                <a:latin typeface="Arial" pitchFamily="34" charset="0"/>
                <a:ea typeface="HGP明朝E" pitchFamily="18" charset="-128"/>
              </a:defRPr>
            </a:lvl8pPr>
            <a:lvl9pPr marL="3886200" indent="-228600" fontAlgn="base">
              <a:spcBef>
                <a:spcPct val="0"/>
              </a:spcBef>
              <a:spcAft>
                <a:spcPct val="0"/>
              </a:spcAft>
              <a:defRPr kumimoji="1">
                <a:solidFill>
                  <a:schemeClr val="tx1"/>
                </a:solidFill>
                <a:latin typeface="Arial" pitchFamily="34" charset="0"/>
                <a:ea typeface="HGP明朝E" pitchFamily="18" charset="-128"/>
              </a:defRPr>
            </a:lvl9pPr>
          </a:lstStyle>
          <a:p>
            <a:r>
              <a:rPr lang="ja-JP" altLang="en-US" sz="2000" b="1" u="sng" dirty="0">
                <a:solidFill>
                  <a:srgbClr val="FFC000"/>
                </a:solidFill>
                <a:latin typeface="HGｺﾞｼｯｸM" pitchFamily="49" charset="-128"/>
                <a:ea typeface="HGｺﾞｼｯｸM" pitchFamily="49" charset="-128"/>
              </a:rPr>
              <a:t>熱散逸</a:t>
            </a:r>
            <a:endParaRPr lang="en-US" altLang="ja-JP" sz="1200" b="1" u="sng" dirty="0">
              <a:solidFill>
                <a:srgbClr val="FFC000"/>
              </a:solidFill>
              <a:latin typeface="HGｺﾞｼｯｸM" pitchFamily="49" charset="-128"/>
              <a:ea typeface="HGｺﾞｼｯｸM" pitchFamily="49" charset="-128"/>
            </a:endParaRPr>
          </a:p>
        </p:txBody>
      </p:sp>
      <p:sp>
        <p:nvSpPr>
          <p:cNvPr id="19" name="Rectangle 4"/>
          <p:cNvSpPr>
            <a:spLocks noChangeArrowheads="1"/>
          </p:cNvSpPr>
          <p:nvPr/>
        </p:nvSpPr>
        <p:spPr bwMode="auto">
          <a:xfrm>
            <a:off x="1116013" y="836712"/>
            <a:ext cx="7848600" cy="71438"/>
          </a:xfrm>
          <a:prstGeom prst="rect">
            <a:avLst/>
          </a:prstGeom>
          <a:solidFill>
            <a:srgbClr val="FD6555"/>
          </a:solidFill>
          <a:ln>
            <a:noFill/>
          </a:ln>
          <a:extLst/>
        </p:spPr>
        <p:txBody>
          <a:bodyPr wrap="none" anchor="ctr"/>
          <a:lstStyle/>
          <a:p>
            <a:endParaRPr lang="ja-JP" altLang="en-US"/>
          </a:p>
        </p:txBody>
      </p:sp>
      <p:sp>
        <p:nvSpPr>
          <p:cNvPr id="2" name="正方形/長方形 1"/>
          <p:cNvSpPr/>
          <p:nvPr/>
        </p:nvSpPr>
        <p:spPr>
          <a:xfrm>
            <a:off x="2162022" y="116632"/>
            <a:ext cx="4426212" cy="523220"/>
          </a:xfrm>
          <a:prstGeom prst="rect">
            <a:avLst/>
          </a:prstGeom>
        </p:spPr>
        <p:txBody>
          <a:bodyPr wrap="none">
            <a:spAutoFit/>
          </a:bodyPr>
          <a:lstStyle/>
          <a:p>
            <a:pPr algn="ctr"/>
            <a:r>
              <a:rPr lang="ja-JP" altLang="en-US" sz="2800" dirty="0">
                <a:solidFill>
                  <a:srgbClr val="FFC000"/>
                </a:solidFill>
                <a:latin typeface="HGP創英角ｺﾞｼｯｸUB" pitchFamily="50" charset="-128"/>
                <a:ea typeface="HGP創英角ｺﾞｼｯｸUB" pitchFamily="50" charset="-128"/>
              </a:rPr>
              <a:t>単分子接合研究</a:t>
            </a:r>
            <a:r>
              <a:rPr lang="ja-JP" altLang="en-US" sz="2800" dirty="0" smtClean="0">
                <a:solidFill>
                  <a:srgbClr val="FFC000"/>
                </a:solidFill>
                <a:latin typeface="HGP創英角ｺﾞｼｯｸUB" pitchFamily="50" charset="-128"/>
                <a:ea typeface="HGP創英角ｺﾞｼｯｸUB" pitchFamily="50" charset="-128"/>
              </a:rPr>
              <a:t>のトピックス</a:t>
            </a:r>
            <a:endParaRPr lang="ja-JP" altLang="en-US" sz="2800" dirty="0">
              <a:solidFill>
                <a:srgbClr val="FFC000"/>
              </a:solidFill>
              <a:latin typeface="HGP創英角ｺﾞｼｯｸUB" pitchFamily="50" charset="-128"/>
              <a:ea typeface="HGP創英角ｺﾞｼｯｸUB" pitchFamily="50" charset="-128"/>
            </a:endParaRPr>
          </a:p>
        </p:txBody>
      </p:sp>
      <p:pic>
        <p:nvPicPr>
          <p:cNvPr id="829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1669" y="4172792"/>
            <a:ext cx="2331573" cy="1687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9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5577" y="1917039"/>
            <a:ext cx="2165008" cy="22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6872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環状矢印 33"/>
          <p:cNvSpPr/>
          <p:nvPr/>
        </p:nvSpPr>
        <p:spPr>
          <a:xfrm rot="14400000">
            <a:off x="1621393" y="3353536"/>
            <a:ext cx="4251626" cy="2371755"/>
          </a:xfrm>
          <a:custGeom>
            <a:avLst/>
            <a:gdLst>
              <a:gd name="connsiteX0" fmla="*/ 434175 w 6040895"/>
              <a:gd name="connsiteY0" fmla="*/ 2470880 h 6657836"/>
              <a:gd name="connsiteX1" fmla="*/ 2025078 w 6040895"/>
              <a:gd name="connsiteY1" fmla="*/ 534020 h 6657836"/>
              <a:gd name="connsiteX2" fmla="*/ 4580112 w 6040895"/>
              <a:gd name="connsiteY2" fmla="*/ 875106 h 6657836"/>
              <a:gd name="connsiteX3" fmla="*/ 4814736 w 6040895"/>
              <a:gd name="connsiteY3" fmla="*/ 684868 h 6657836"/>
              <a:gd name="connsiteX4" fmla="*/ 4708135 w 6040895"/>
              <a:gd name="connsiteY4" fmla="*/ 1960506 h 6657836"/>
              <a:gd name="connsiteX5" fmla="*/ 3331038 w 6040895"/>
              <a:gd name="connsiteY5" fmla="*/ 1887881 h 6657836"/>
              <a:gd name="connsiteX6" fmla="*/ 3549107 w 6040895"/>
              <a:gd name="connsiteY6" fmla="*/ 1711067 h 6657836"/>
              <a:gd name="connsiteX7" fmla="*/ 1638707 w 6040895"/>
              <a:gd name="connsiteY7" fmla="*/ 2870504 h 6657836"/>
              <a:gd name="connsiteX8" fmla="*/ 434175 w 6040895"/>
              <a:gd name="connsiteY8" fmla="*/ 2470880 h 6657836"/>
              <a:gd name="connsiteX0" fmla="*/ 0 w 4380561"/>
              <a:gd name="connsiteY0" fmla="*/ 2148919 h 2548543"/>
              <a:gd name="connsiteX1" fmla="*/ 1590903 w 4380561"/>
              <a:gd name="connsiteY1" fmla="*/ 212059 h 2548543"/>
              <a:gd name="connsiteX2" fmla="*/ 4145937 w 4380561"/>
              <a:gd name="connsiteY2" fmla="*/ 553145 h 2548543"/>
              <a:gd name="connsiteX3" fmla="*/ 4380561 w 4380561"/>
              <a:gd name="connsiteY3" fmla="*/ 362907 h 2548543"/>
              <a:gd name="connsiteX4" fmla="*/ 4273960 w 4380561"/>
              <a:gd name="connsiteY4" fmla="*/ 1638545 h 2548543"/>
              <a:gd name="connsiteX5" fmla="*/ 2896863 w 4380561"/>
              <a:gd name="connsiteY5" fmla="*/ 1565920 h 2548543"/>
              <a:gd name="connsiteX6" fmla="*/ 3114932 w 4380561"/>
              <a:gd name="connsiteY6" fmla="*/ 1389106 h 2548543"/>
              <a:gd name="connsiteX7" fmla="*/ 1204532 w 4380561"/>
              <a:gd name="connsiteY7" fmla="*/ 2548543 h 2548543"/>
              <a:gd name="connsiteX8" fmla="*/ 91440 w 4380561"/>
              <a:gd name="connsiteY8" fmla="*/ 2240359 h 2548543"/>
              <a:gd name="connsiteX0" fmla="*/ 0 w 4380561"/>
              <a:gd name="connsiteY0" fmla="*/ 2148919 h 2548543"/>
              <a:gd name="connsiteX1" fmla="*/ 1590903 w 4380561"/>
              <a:gd name="connsiteY1" fmla="*/ 212059 h 2548543"/>
              <a:gd name="connsiteX2" fmla="*/ 4145937 w 4380561"/>
              <a:gd name="connsiteY2" fmla="*/ 553145 h 2548543"/>
              <a:gd name="connsiteX3" fmla="*/ 4380561 w 4380561"/>
              <a:gd name="connsiteY3" fmla="*/ 362907 h 2548543"/>
              <a:gd name="connsiteX4" fmla="*/ 4273960 w 4380561"/>
              <a:gd name="connsiteY4" fmla="*/ 1638545 h 2548543"/>
              <a:gd name="connsiteX5" fmla="*/ 2896863 w 4380561"/>
              <a:gd name="connsiteY5" fmla="*/ 1565920 h 2548543"/>
              <a:gd name="connsiteX6" fmla="*/ 3114932 w 4380561"/>
              <a:gd name="connsiteY6" fmla="*/ 1389106 h 2548543"/>
              <a:gd name="connsiteX7" fmla="*/ 1204532 w 4380561"/>
              <a:gd name="connsiteY7" fmla="*/ 2548543 h 2548543"/>
              <a:gd name="connsiteX8" fmla="*/ 842390 w 4380561"/>
              <a:gd name="connsiteY8" fmla="*/ 1712242 h 2548543"/>
              <a:gd name="connsiteX0" fmla="*/ 0 w 4380561"/>
              <a:gd name="connsiteY0" fmla="*/ 2148919 h 2548543"/>
              <a:gd name="connsiteX1" fmla="*/ 1590903 w 4380561"/>
              <a:gd name="connsiteY1" fmla="*/ 212059 h 2548543"/>
              <a:gd name="connsiteX2" fmla="*/ 4145937 w 4380561"/>
              <a:gd name="connsiteY2" fmla="*/ 553145 h 2548543"/>
              <a:gd name="connsiteX3" fmla="*/ 4380561 w 4380561"/>
              <a:gd name="connsiteY3" fmla="*/ 362907 h 2548543"/>
              <a:gd name="connsiteX4" fmla="*/ 4273960 w 4380561"/>
              <a:gd name="connsiteY4" fmla="*/ 1638545 h 2548543"/>
              <a:gd name="connsiteX5" fmla="*/ 2896863 w 4380561"/>
              <a:gd name="connsiteY5" fmla="*/ 1565920 h 2548543"/>
              <a:gd name="connsiteX6" fmla="*/ 3114932 w 4380561"/>
              <a:gd name="connsiteY6" fmla="*/ 1389106 h 2548543"/>
              <a:gd name="connsiteX7" fmla="*/ 1204532 w 4380561"/>
              <a:gd name="connsiteY7" fmla="*/ 2548543 h 2548543"/>
              <a:gd name="connsiteX8" fmla="*/ 842390 w 4380561"/>
              <a:gd name="connsiteY8" fmla="*/ 1712242 h 254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0561" h="2548543">
                <a:moveTo>
                  <a:pt x="0" y="2148919"/>
                </a:moveTo>
                <a:cubicBezTo>
                  <a:pt x="235965" y="1265777"/>
                  <a:pt x="822290" y="551950"/>
                  <a:pt x="1590903" y="212059"/>
                </a:cubicBezTo>
                <a:cubicBezTo>
                  <a:pt x="2439522" y="-163213"/>
                  <a:pt x="3400882" y="-34875"/>
                  <a:pt x="4145937" y="553145"/>
                </a:cubicBezTo>
                <a:lnTo>
                  <a:pt x="4380561" y="362907"/>
                </a:lnTo>
                <a:lnTo>
                  <a:pt x="4273960" y="1638545"/>
                </a:lnTo>
                <a:lnTo>
                  <a:pt x="2896863" y="1565920"/>
                </a:lnTo>
                <a:lnTo>
                  <a:pt x="3114932" y="1389106"/>
                </a:lnTo>
                <a:cubicBezTo>
                  <a:pt x="2321066" y="1005928"/>
                  <a:pt x="1429473" y="1547043"/>
                  <a:pt x="1204532" y="2548543"/>
                </a:cubicBezTo>
                <a:lnTo>
                  <a:pt x="842390" y="1712242"/>
                </a:lnTo>
              </a:path>
            </a:pathLst>
          </a:custGeom>
          <a:solidFill>
            <a:schemeClr val="accent2"/>
          </a:solidFill>
          <a:ln>
            <a:noFill/>
          </a:ln>
          <a:effectLst>
            <a:outerShdw blurRad="149987" dist="250190" dir="8460000" algn="ctr" rotWithShape="0">
              <a:srgbClr val="000000">
                <a:alpha val="16000"/>
              </a:srgbClr>
            </a:outerShdw>
          </a:effectLst>
          <a:scene3d>
            <a:camera prst="orthographicFront"/>
            <a:lightRig rig="contrasting" dir="t"/>
          </a:scene3d>
          <a:sp3d prstMaterial="metal">
            <a:bevelT w="1079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環状矢印 33"/>
          <p:cNvSpPr/>
          <p:nvPr/>
        </p:nvSpPr>
        <p:spPr>
          <a:xfrm rot="7200000">
            <a:off x="3837124" y="2583486"/>
            <a:ext cx="4380561" cy="2300173"/>
          </a:xfrm>
          <a:custGeom>
            <a:avLst/>
            <a:gdLst>
              <a:gd name="connsiteX0" fmla="*/ 434175 w 6040895"/>
              <a:gd name="connsiteY0" fmla="*/ 2470880 h 6657836"/>
              <a:gd name="connsiteX1" fmla="*/ 2025078 w 6040895"/>
              <a:gd name="connsiteY1" fmla="*/ 534020 h 6657836"/>
              <a:gd name="connsiteX2" fmla="*/ 4580112 w 6040895"/>
              <a:gd name="connsiteY2" fmla="*/ 875106 h 6657836"/>
              <a:gd name="connsiteX3" fmla="*/ 4814736 w 6040895"/>
              <a:gd name="connsiteY3" fmla="*/ 684868 h 6657836"/>
              <a:gd name="connsiteX4" fmla="*/ 4708135 w 6040895"/>
              <a:gd name="connsiteY4" fmla="*/ 1960506 h 6657836"/>
              <a:gd name="connsiteX5" fmla="*/ 3331038 w 6040895"/>
              <a:gd name="connsiteY5" fmla="*/ 1887881 h 6657836"/>
              <a:gd name="connsiteX6" fmla="*/ 3549107 w 6040895"/>
              <a:gd name="connsiteY6" fmla="*/ 1711067 h 6657836"/>
              <a:gd name="connsiteX7" fmla="*/ 1638707 w 6040895"/>
              <a:gd name="connsiteY7" fmla="*/ 2870504 h 6657836"/>
              <a:gd name="connsiteX8" fmla="*/ 434175 w 6040895"/>
              <a:gd name="connsiteY8" fmla="*/ 2470880 h 6657836"/>
              <a:gd name="connsiteX0" fmla="*/ 0 w 4380561"/>
              <a:gd name="connsiteY0" fmla="*/ 2148919 h 2548543"/>
              <a:gd name="connsiteX1" fmla="*/ 1590903 w 4380561"/>
              <a:gd name="connsiteY1" fmla="*/ 212059 h 2548543"/>
              <a:gd name="connsiteX2" fmla="*/ 4145937 w 4380561"/>
              <a:gd name="connsiteY2" fmla="*/ 553145 h 2548543"/>
              <a:gd name="connsiteX3" fmla="*/ 4380561 w 4380561"/>
              <a:gd name="connsiteY3" fmla="*/ 362907 h 2548543"/>
              <a:gd name="connsiteX4" fmla="*/ 4273960 w 4380561"/>
              <a:gd name="connsiteY4" fmla="*/ 1638545 h 2548543"/>
              <a:gd name="connsiteX5" fmla="*/ 2896863 w 4380561"/>
              <a:gd name="connsiteY5" fmla="*/ 1565920 h 2548543"/>
              <a:gd name="connsiteX6" fmla="*/ 3114932 w 4380561"/>
              <a:gd name="connsiteY6" fmla="*/ 1389106 h 2548543"/>
              <a:gd name="connsiteX7" fmla="*/ 1204532 w 4380561"/>
              <a:gd name="connsiteY7" fmla="*/ 2548543 h 2548543"/>
              <a:gd name="connsiteX8" fmla="*/ 91440 w 4380561"/>
              <a:gd name="connsiteY8" fmla="*/ 2240359 h 2548543"/>
              <a:gd name="connsiteX0" fmla="*/ 0 w 4380561"/>
              <a:gd name="connsiteY0" fmla="*/ 2148919 h 2548543"/>
              <a:gd name="connsiteX1" fmla="*/ 1590903 w 4380561"/>
              <a:gd name="connsiteY1" fmla="*/ 212059 h 2548543"/>
              <a:gd name="connsiteX2" fmla="*/ 4145937 w 4380561"/>
              <a:gd name="connsiteY2" fmla="*/ 553145 h 2548543"/>
              <a:gd name="connsiteX3" fmla="*/ 4380561 w 4380561"/>
              <a:gd name="connsiteY3" fmla="*/ 362907 h 2548543"/>
              <a:gd name="connsiteX4" fmla="*/ 4273960 w 4380561"/>
              <a:gd name="connsiteY4" fmla="*/ 1638545 h 2548543"/>
              <a:gd name="connsiteX5" fmla="*/ 2896863 w 4380561"/>
              <a:gd name="connsiteY5" fmla="*/ 1565920 h 2548543"/>
              <a:gd name="connsiteX6" fmla="*/ 3114932 w 4380561"/>
              <a:gd name="connsiteY6" fmla="*/ 1389106 h 2548543"/>
              <a:gd name="connsiteX7" fmla="*/ 1204532 w 4380561"/>
              <a:gd name="connsiteY7" fmla="*/ 2548543 h 2548543"/>
              <a:gd name="connsiteX8" fmla="*/ 842390 w 4380561"/>
              <a:gd name="connsiteY8" fmla="*/ 1712242 h 2548543"/>
              <a:gd name="connsiteX0" fmla="*/ 0 w 4380561"/>
              <a:gd name="connsiteY0" fmla="*/ 2148919 h 2548543"/>
              <a:gd name="connsiteX1" fmla="*/ 1590903 w 4380561"/>
              <a:gd name="connsiteY1" fmla="*/ 212059 h 2548543"/>
              <a:gd name="connsiteX2" fmla="*/ 4145937 w 4380561"/>
              <a:gd name="connsiteY2" fmla="*/ 553145 h 2548543"/>
              <a:gd name="connsiteX3" fmla="*/ 4380561 w 4380561"/>
              <a:gd name="connsiteY3" fmla="*/ 362907 h 2548543"/>
              <a:gd name="connsiteX4" fmla="*/ 4273960 w 4380561"/>
              <a:gd name="connsiteY4" fmla="*/ 1638545 h 2548543"/>
              <a:gd name="connsiteX5" fmla="*/ 2896863 w 4380561"/>
              <a:gd name="connsiteY5" fmla="*/ 1565920 h 2548543"/>
              <a:gd name="connsiteX6" fmla="*/ 3114932 w 4380561"/>
              <a:gd name="connsiteY6" fmla="*/ 1389106 h 2548543"/>
              <a:gd name="connsiteX7" fmla="*/ 1204532 w 4380561"/>
              <a:gd name="connsiteY7" fmla="*/ 2548543 h 2548543"/>
              <a:gd name="connsiteX8" fmla="*/ 842390 w 4380561"/>
              <a:gd name="connsiteY8" fmla="*/ 1712242 h 254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0561" h="2548543">
                <a:moveTo>
                  <a:pt x="0" y="2148919"/>
                </a:moveTo>
                <a:cubicBezTo>
                  <a:pt x="235965" y="1265777"/>
                  <a:pt x="822290" y="551950"/>
                  <a:pt x="1590903" y="212059"/>
                </a:cubicBezTo>
                <a:cubicBezTo>
                  <a:pt x="2439522" y="-163213"/>
                  <a:pt x="3400882" y="-34875"/>
                  <a:pt x="4145937" y="553145"/>
                </a:cubicBezTo>
                <a:lnTo>
                  <a:pt x="4380561" y="362907"/>
                </a:lnTo>
                <a:lnTo>
                  <a:pt x="4273960" y="1638545"/>
                </a:lnTo>
                <a:lnTo>
                  <a:pt x="2896863" y="1565920"/>
                </a:lnTo>
                <a:lnTo>
                  <a:pt x="3114932" y="1389106"/>
                </a:lnTo>
                <a:cubicBezTo>
                  <a:pt x="2321066" y="1005928"/>
                  <a:pt x="1429473" y="1547043"/>
                  <a:pt x="1204532" y="2548543"/>
                </a:cubicBezTo>
                <a:lnTo>
                  <a:pt x="842390" y="1712242"/>
                </a:lnTo>
              </a:path>
            </a:pathLst>
          </a:custGeom>
          <a:solidFill>
            <a:srgbClr val="00B050"/>
          </a:solidFill>
          <a:ln>
            <a:noFill/>
          </a:ln>
          <a:effectLst>
            <a:outerShdw blurRad="149987" dist="250190" dir="8460000" algn="ctr" rotWithShape="0">
              <a:srgbClr val="000000">
                <a:alpha val="16000"/>
              </a:srgbClr>
            </a:outerShdw>
          </a:effectLst>
          <a:scene3d>
            <a:camera prst="orthographicFront"/>
            <a:lightRig rig="contrasting" dir="t"/>
          </a:scene3d>
          <a:sp3d prstMaterial="metal">
            <a:bevelT w="1079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環状矢印 33"/>
          <p:cNvSpPr/>
          <p:nvPr/>
        </p:nvSpPr>
        <p:spPr>
          <a:xfrm>
            <a:off x="2151786" y="980728"/>
            <a:ext cx="4380561" cy="2404527"/>
          </a:xfrm>
          <a:custGeom>
            <a:avLst/>
            <a:gdLst>
              <a:gd name="connsiteX0" fmla="*/ 434175 w 6040895"/>
              <a:gd name="connsiteY0" fmla="*/ 2470880 h 6657836"/>
              <a:gd name="connsiteX1" fmla="*/ 2025078 w 6040895"/>
              <a:gd name="connsiteY1" fmla="*/ 534020 h 6657836"/>
              <a:gd name="connsiteX2" fmla="*/ 4580112 w 6040895"/>
              <a:gd name="connsiteY2" fmla="*/ 875106 h 6657836"/>
              <a:gd name="connsiteX3" fmla="*/ 4814736 w 6040895"/>
              <a:gd name="connsiteY3" fmla="*/ 684868 h 6657836"/>
              <a:gd name="connsiteX4" fmla="*/ 4708135 w 6040895"/>
              <a:gd name="connsiteY4" fmla="*/ 1960506 h 6657836"/>
              <a:gd name="connsiteX5" fmla="*/ 3331038 w 6040895"/>
              <a:gd name="connsiteY5" fmla="*/ 1887881 h 6657836"/>
              <a:gd name="connsiteX6" fmla="*/ 3549107 w 6040895"/>
              <a:gd name="connsiteY6" fmla="*/ 1711067 h 6657836"/>
              <a:gd name="connsiteX7" fmla="*/ 1638707 w 6040895"/>
              <a:gd name="connsiteY7" fmla="*/ 2870504 h 6657836"/>
              <a:gd name="connsiteX8" fmla="*/ 434175 w 6040895"/>
              <a:gd name="connsiteY8" fmla="*/ 2470880 h 6657836"/>
              <a:gd name="connsiteX0" fmla="*/ 0 w 4380561"/>
              <a:gd name="connsiteY0" fmla="*/ 2148919 h 2548543"/>
              <a:gd name="connsiteX1" fmla="*/ 1590903 w 4380561"/>
              <a:gd name="connsiteY1" fmla="*/ 212059 h 2548543"/>
              <a:gd name="connsiteX2" fmla="*/ 4145937 w 4380561"/>
              <a:gd name="connsiteY2" fmla="*/ 553145 h 2548543"/>
              <a:gd name="connsiteX3" fmla="*/ 4380561 w 4380561"/>
              <a:gd name="connsiteY3" fmla="*/ 362907 h 2548543"/>
              <a:gd name="connsiteX4" fmla="*/ 4273960 w 4380561"/>
              <a:gd name="connsiteY4" fmla="*/ 1638545 h 2548543"/>
              <a:gd name="connsiteX5" fmla="*/ 2896863 w 4380561"/>
              <a:gd name="connsiteY5" fmla="*/ 1565920 h 2548543"/>
              <a:gd name="connsiteX6" fmla="*/ 3114932 w 4380561"/>
              <a:gd name="connsiteY6" fmla="*/ 1389106 h 2548543"/>
              <a:gd name="connsiteX7" fmla="*/ 1204532 w 4380561"/>
              <a:gd name="connsiteY7" fmla="*/ 2548543 h 2548543"/>
              <a:gd name="connsiteX8" fmla="*/ 91440 w 4380561"/>
              <a:gd name="connsiteY8" fmla="*/ 2240359 h 2548543"/>
              <a:gd name="connsiteX0" fmla="*/ 0 w 4380561"/>
              <a:gd name="connsiteY0" fmla="*/ 2148919 h 2548543"/>
              <a:gd name="connsiteX1" fmla="*/ 1590903 w 4380561"/>
              <a:gd name="connsiteY1" fmla="*/ 212059 h 2548543"/>
              <a:gd name="connsiteX2" fmla="*/ 4145937 w 4380561"/>
              <a:gd name="connsiteY2" fmla="*/ 553145 h 2548543"/>
              <a:gd name="connsiteX3" fmla="*/ 4380561 w 4380561"/>
              <a:gd name="connsiteY3" fmla="*/ 362907 h 2548543"/>
              <a:gd name="connsiteX4" fmla="*/ 4273960 w 4380561"/>
              <a:gd name="connsiteY4" fmla="*/ 1638545 h 2548543"/>
              <a:gd name="connsiteX5" fmla="*/ 2896863 w 4380561"/>
              <a:gd name="connsiteY5" fmla="*/ 1565920 h 2548543"/>
              <a:gd name="connsiteX6" fmla="*/ 3114932 w 4380561"/>
              <a:gd name="connsiteY6" fmla="*/ 1389106 h 2548543"/>
              <a:gd name="connsiteX7" fmla="*/ 1204532 w 4380561"/>
              <a:gd name="connsiteY7" fmla="*/ 2548543 h 2548543"/>
              <a:gd name="connsiteX8" fmla="*/ 842390 w 4380561"/>
              <a:gd name="connsiteY8" fmla="*/ 1712242 h 2548543"/>
              <a:gd name="connsiteX0" fmla="*/ 0 w 4380561"/>
              <a:gd name="connsiteY0" fmla="*/ 2148919 h 2548543"/>
              <a:gd name="connsiteX1" fmla="*/ 1590903 w 4380561"/>
              <a:gd name="connsiteY1" fmla="*/ 212059 h 2548543"/>
              <a:gd name="connsiteX2" fmla="*/ 4145937 w 4380561"/>
              <a:gd name="connsiteY2" fmla="*/ 553145 h 2548543"/>
              <a:gd name="connsiteX3" fmla="*/ 4380561 w 4380561"/>
              <a:gd name="connsiteY3" fmla="*/ 362907 h 2548543"/>
              <a:gd name="connsiteX4" fmla="*/ 4273960 w 4380561"/>
              <a:gd name="connsiteY4" fmla="*/ 1638545 h 2548543"/>
              <a:gd name="connsiteX5" fmla="*/ 2896863 w 4380561"/>
              <a:gd name="connsiteY5" fmla="*/ 1565920 h 2548543"/>
              <a:gd name="connsiteX6" fmla="*/ 3114932 w 4380561"/>
              <a:gd name="connsiteY6" fmla="*/ 1389106 h 2548543"/>
              <a:gd name="connsiteX7" fmla="*/ 1204532 w 4380561"/>
              <a:gd name="connsiteY7" fmla="*/ 2548543 h 2548543"/>
              <a:gd name="connsiteX8" fmla="*/ 842390 w 4380561"/>
              <a:gd name="connsiteY8" fmla="*/ 1712242 h 254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0561" h="2548543">
                <a:moveTo>
                  <a:pt x="0" y="2148919"/>
                </a:moveTo>
                <a:cubicBezTo>
                  <a:pt x="235965" y="1265777"/>
                  <a:pt x="822290" y="551950"/>
                  <a:pt x="1590903" y="212059"/>
                </a:cubicBezTo>
                <a:cubicBezTo>
                  <a:pt x="2439522" y="-163213"/>
                  <a:pt x="3400882" y="-34875"/>
                  <a:pt x="4145937" y="553145"/>
                </a:cubicBezTo>
                <a:lnTo>
                  <a:pt x="4380561" y="362907"/>
                </a:lnTo>
                <a:lnTo>
                  <a:pt x="4273960" y="1638545"/>
                </a:lnTo>
                <a:lnTo>
                  <a:pt x="2896863" y="1565920"/>
                </a:lnTo>
                <a:lnTo>
                  <a:pt x="3114932" y="1389106"/>
                </a:lnTo>
                <a:cubicBezTo>
                  <a:pt x="2321066" y="1005928"/>
                  <a:pt x="1429473" y="1547043"/>
                  <a:pt x="1204532" y="2548543"/>
                </a:cubicBezTo>
                <a:lnTo>
                  <a:pt x="842390" y="1712242"/>
                </a:lnTo>
              </a:path>
            </a:pathLst>
          </a:custGeom>
          <a:solidFill>
            <a:srgbClr val="F26712"/>
          </a:solidFill>
          <a:ln>
            <a:noFill/>
          </a:ln>
          <a:effectLst>
            <a:outerShdw blurRad="149987" dist="250190" dir="8460000" algn="ctr" rotWithShape="0">
              <a:srgbClr val="000000">
                <a:alpha val="16000"/>
              </a:srgbClr>
            </a:outerShdw>
          </a:effectLst>
          <a:scene3d>
            <a:camera prst="orthographicFront"/>
            <a:lightRig rig="contrasting" dir="t"/>
          </a:scene3d>
          <a:sp3d prstMaterial="metal">
            <a:bevelT w="1079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0" name="Line 54"/>
          <p:cNvSpPr>
            <a:spLocks noChangeShapeType="1"/>
          </p:cNvSpPr>
          <p:nvPr/>
        </p:nvSpPr>
        <p:spPr bwMode="auto">
          <a:xfrm>
            <a:off x="564211" y="620688"/>
            <a:ext cx="7942263" cy="0"/>
          </a:xfrm>
          <a:prstGeom prst="line">
            <a:avLst/>
          </a:prstGeom>
          <a:noFill/>
          <a:ln w="28575">
            <a:solidFill>
              <a:srgbClr val="FF9966"/>
            </a:solidFill>
            <a:round/>
            <a:headEnd/>
            <a:tailEnd/>
          </a:ln>
        </p:spPr>
        <p:txBody>
          <a:bodyPr/>
          <a:lstStyle/>
          <a:p>
            <a:pPr algn="ctr"/>
            <a:endParaRPr lang="ja-JP" altLang="en-US" dirty="0">
              <a:latin typeface="HGP創英角ｺﾞｼｯｸUB" pitchFamily="50" charset="-128"/>
              <a:ea typeface="HGP創英角ｺﾞｼｯｸUB" pitchFamily="50" charset="-128"/>
            </a:endParaRPr>
          </a:p>
        </p:txBody>
      </p:sp>
      <p:sp>
        <p:nvSpPr>
          <p:cNvPr id="51" name="Line 54"/>
          <p:cNvSpPr>
            <a:spLocks noChangeShapeType="1"/>
          </p:cNvSpPr>
          <p:nvPr/>
        </p:nvSpPr>
        <p:spPr bwMode="auto">
          <a:xfrm>
            <a:off x="564211" y="544687"/>
            <a:ext cx="7942263" cy="0"/>
          </a:xfrm>
          <a:prstGeom prst="line">
            <a:avLst/>
          </a:prstGeom>
          <a:noFill/>
          <a:ln w="28575">
            <a:solidFill>
              <a:srgbClr val="FF9966"/>
            </a:solidFill>
            <a:round/>
            <a:headEnd/>
            <a:tailEnd/>
          </a:ln>
        </p:spPr>
        <p:txBody>
          <a:bodyPr/>
          <a:lstStyle/>
          <a:p>
            <a:pPr algn="ctr"/>
            <a:endParaRPr lang="ja-JP" altLang="en-US" dirty="0">
              <a:latin typeface="HGP創英角ｺﾞｼｯｸUB" pitchFamily="50" charset="-128"/>
              <a:ea typeface="HGP創英角ｺﾞｼｯｸUB" pitchFamily="50" charset="-128"/>
            </a:endParaRPr>
          </a:p>
        </p:txBody>
      </p:sp>
      <p:sp>
        <p:nvSpPr>
          <p:cNvPr id="52" name="テキスト ボックス 308"/>
          <p:cNvSpPr txBox="1">
            <a:spLocks noChangeArrowheads="1"/>
          </p:cNvSpPr>
          <p:nvPr/>
        </p:nvSpPr>
        <p:spPr bwMode="auto">
          <a:xfrm>
            <a:off x="3003387" y="44624"/>
            <a:ext cx="3029996" cy="523220"/>
          </a:xfrm>
          <a:prstGeom prst="rect">
            <a:avLst/>
          </a:prstGeom>
          <a:noFill/>
          <a:ln w="9525">
            <a:noFill/>
            <a:miter lim="800000"/>
            <a:headEnd/>
            <a:tailEnd/>
          </a:ln>
        </p:spPr>
        <p:txBody>
          <a:bodyPr wrap="none">
            <a:spAutoFit/>
          </a:bodyPr>
          <a:lstStyle/>
          <a:p>
            <a:pPr algn="ctr"/>
            <a:r>
              <a:rPr lang="ja-JP" altLang="en-US" sz="2800" dirty="0" smtClean="0">
                <a:solidFill>
                  <a:srgbClr val="FFC000"/>
                </a:solidFill>
                <a:latin typeface="HGP創英角ｺﾞｼｯｸUB" pitchFamily="50" charset="-128"/>
                <a:ea typeface="HGP創英角ｺﾞｼｯｸUB" pitchFamily="50" charset="-128"/>
              </a:rPr>
              <a:t>単分子接合の研究</a:t>
            </a:r>
            <a:endParaRPr lang="ja-JP" altLang="en-US" sz="2800" dirty="0">
              <a:solidFill>
                <a:srgbClr val="FFC000"/>
              </a:solidFill>
              <a:latin typeface="HGP創英角ｺﾞｼｯｸUB" pitchFamily="50" charset="-128"/>
              <a:ea typeface="HGP創英角ｺﾞｼｯｸUB" pitchFamily="50" charset="-128"/>
            </a:endParaRPr>
          </a:p>
        </p:txBody>
      </p:sp>
      <p:sp>
        <p:nvSpPr>
          <p:cNvPr id="61" name="TG_Oval 19"/>
          <p:cNvSpPr/>
          <p:nvPr/>
        </p:nvSpPr>
        <p:spPr bwMode="gray">
          <a:xfrm>
            <a:off x="2871934" y="1680219"/>
            <a:ext cx="3402816" cy="3410072"/>
          </a:xfrm>
          <a:prstGeom prst="donut">
            <a:avLst>
              <a:gd name="adj" fmla="val 2750"/>
            </a:avLst>
          </a:prstGeom>
          <a:gradFill>
            <a:gsLst>
              <a:gs pos="0">
                <a:srgbClr val="FFFFFF">
                  <a:alpha val="45882"/>
                </a:srgbClr>
              </a:gs>
              <a:gs pos="25000">
                <a:srgbClr val="CFCFCF"/>
              </a:gs>
              <a:gs pos="50000">
                <a:srgbClr val="CFCFCF">
                  <a:alpha val="49804"/>
                </a:srgbClr>
              </a:gs>
              <a:gs pos="75000">
                <a:srgbClr val="F8F8F8"/>
              </a:gs>
              <a:gs pos="100000">
                <a:srgbClr val="CFCFCF">
                  <a:alpha val="69000"/>
                </a:srgbClr>
              </a:gs>
            </a:gsLst>
            <a:lin ang="5400000" scaled="0"/>
          </a:gradFill>
          <a:ln w="28575">
            <a:solidFill>
              <a:schemeClr val="lt1">
                <a:alpha val="30000"/>
              </a:schemeClr>
            </a:solidFill>
          </a:ln>
          <a:effectLst/>
          <a:scene3d>
            <a:camera prst="orthographicFront">
              <a:rot lat="0" lon="0" rev="0"/>
            </a:camera>
            <a:lightRig rig="glow" dir="t">
              <a:rot lat="0" lon="0" rev="15000000"/>
            </a:lightRig>
          </a:scene3d>
          <a:sp3d prstMaterial="clear">
            <a:bevelT w="254000" h="177800"/>
            <a:contourClr>
              <a:srgbClr val="FFFFFF"/>
            </a:contourClr>
          </a:sp3d>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solidFill>
                <a:srgbClr val="FFFFFF"/>
              </a:solidFill>
            </a:endParaRPr>
          </a:p>
        </p:txBody>
      </p:sp>
      <p:sp>
        <p:nvSpPr>
          <p:cNvPr id="62" name="TG_Oval 19"/>
          <p:cNvSpPr/>
          <p:nvPr/>
        </p:nvSpPr>
        <p:spPr bwMode="gray">
          <a:xfrm>
            <a:off x="3089572" y="1937655"/>
            <a:ext cx="2937833" cy="2937833"/>
          </a:xfrm>
          <a:prstGeom prst="ellipse">
            <a:avLst/>
          </a:prstGeom>
          <a:gradFill flip="none" rotWithShape="1">
            <a:gsLst>
              <a:gs pos="0">
                <a:srgbClr val="FFFFFF"/>
              </a:gs>
              <a:gs pos="45000">
                <a:srgbClr val="EAEAEA"/>
              </a:gs>
              <a:gs pos="68000">
                <a:srgbClr val="DDDDDD"/>
              </a:gs>
            </a:gsLst>
            <a:path path="circle">
              <a:fillToRect l="50000" t="50000" r="50000" b="50000"/>
            </a:path>
            <a:tileRect/>
          </a:gradFill>
          <a:ln w="28575">
            <a:noFill/>
          </a:ln>
          <a:effectLst>
            <a:outerShdw blurRad="63500" sx="102000" sy="102000" algn="ctr" rotWithShape="0">
              <a:prstClr val="black">
                <a:alpha val="28000"/>
              </a:prstClr>
            </a:outerShdw>
          </a:effectLst>
          <a:scene3d>
            <a:camera prst="orthographicFront">
              <a:rot lat="0" lon="0" rev="0"/>
            </a:camera>
            <a:lightRig rig="flat" dir="t">
              <a:rot lat="0" lon="0" rev="6000000"/>
            </a:lightRig>
          </a:scene3d>
          <a:sp3d prstMaterial="flat">
            <a:bevelT w="1143000" h="1143000"/>
            <a:bevelB w="0" h="0"/>
            <a:contourClr>
              <a:schemeClr val="accent3"/>
            </a:contourClr>
          </a:sp3d>
        </p:spPr>
        <p:style>
          <a:lnRef idx="3">
            <a:schemeClr val="lt1"/>
          </a:lnRef>
          <a:fillRef idx="1">
            <a:schemeClr val="accent3"/>
          </a:fillRef>
          <a:effectRef idx="1">
            <a:schemeClr val="accent3"/>
          </a:effectRef>
          <a:fontRef idx="minor">
            <a:schemeClr val="lt1"/>
          </a:fontRef>
        </p:style>
        <p:txBody>
          <a:bodyPr lIns="45720" rIns="45720" rtlCol="0" anchor="ctr">
            <a:noAutofit/>
          </a:bodyPr>
          <a:lstStyle/>
          <a:p>
            <a:pPr algn="ctr"/>
            <a:endParaRPr lang="en-US" b="1" cap="all" dirty="0" smtClean="0">
              <a:ln w="9000" cmpd="sng">
                <a:noFill/>
                <a:prstDash val="solid"/>
              </a:ln>
              <a:solidFill>
                <a:srgbClr val="000000"/>
              </a:solidFill>
              <a:effectLst>
                <a:glow rad="101600">
                  <a:srgbClr val="FFFFFF">
                    <a:alpha val="60000"/>
                  </a:srgbClr>
                </a:glow>
              </a:effectLst>
            </a:endParaRPr>
          </a:p>
        </p:txBody>
      </p:sp>
      <p:sp>
        <p:nvSpPr>
          <p:cNvPr id="56" name="Rounded Rectangle 71"/>
          <p:cNvSpPr>
            <a:spLocks/>
          </p:cNvSpPr>
          <p:nvPr/>
        </p:nvSpPr>
        <p:spPr bwMode="gray">
          <a:xfrm>
            <a:off x="6027404" y="4360041"/>
            <a:ext cx="2714846" cy="896371"/>
          </a:xfrm>
          <a:prstGeom prst="roundRect">
            <a:avLst>
              <a:gd name="adj" fmla="val 50000"/>
            </a:avLst>
          </a:prstGeom>
          <a:solidFill>
            <a:srgbClr val="00B050"/>
          </a:solid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rgbClr val="000000"/>
              </a:solidFill>
            </a:endParaRPr>
          </a:p>
        </p:txBody>
      </p:sp>
      <p:sp>
        <p:nvSpPr>
          <p:cNvPr id="94" name="Oval 111"/>
          <p:cNvSpPr/>
          <p:nvPr/>
        </p:nvSpPr>
        <p:spPr>
          <a:xfrm>
            <a:off x="6285685" y="4742777"/>
            <a:ext cx="116354" cy="130898"/>
          </a:xfrm>
          <a:prstGeom prst="ellipse">
            <a:avLst/>
          </a:prstGeom>
          <a:solidFill>
            <a:srgbClr val="33CC33"/>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rgbClr val="FFFFFF"/>
              </a:solidFill>
            </a:endParaRPr>
          </a:p>
        </p:txBody>
      </p:sp>
      <p:sp>
        <p:nvSpPr>
          <p:cNvPr id="96" name="Rectangle 113"/>
          <p:cNvSpPr/>
          <p:nvPr/>
        </p:nvSpPr>
        <p:spPr>
          <a:xfrm>
            <a:off x="6696137" y="4568703"/>
            <a:ext cx="1620957" cy="523220"/>
          </a:xfrm>
          <a:prstGeom prst="rect">
            <a:avLst/>
          </a:prstGeom>
        </p:spPr>
        <p:txBody>
          <a:bodyPr wrap="none">
            <a:spAutoFit/>
          </a:bodyPr>
          <a:lstStyle/>
          <a:p>
            <a:r>
              <a:rPr lang="ja-JP" altLang="en-US" sz="2800" dirty="0" smtClean="0">
                <a:effectLst>
                  <a:outerShdw blurRad="38100" dist="38100" dir="2700000" algn="tl">
                    <a:srgbClr val="000000">
                      <a:alpha val="43137"/>
                    </a:srgbClr>
                  </a:outerShdw>
                </a:effectLst>
                <a:latin typeface="HGP創英角ｺﾞｼｯｸUB" pitchFamily="50" charset="-128"/>
                <a:ea typeface="HGP創英角ｺﾞｼｯｸUB" pitchFamily="50" charset="-128"/>
              </a:rPr>
              <a:t>理論解析</a:t>
            </a:r>
            <a:endParaRPr lang="en-US" sz="2800" dirty="0">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55" name="Rounded Rectangle 70"/>
          <p:cNvSpPr/>
          <p:nvPr/>
        </p:nvSpPr>
        <p:spPr bwMode="gray">
          <a:xfrm flipH="1">
            <a:off x="143283" y="2183166"/>
            <a:ext cx="2987897" cy="669770"/>
          </a:xfrm>
          <a:prstGeom prst="roundRect">
            <a:avLst>
              <a:gd name="adj" fmla="val 50000"/>
            </a:avLst>
          </a:prstGeom>
          <a:solidFill>
            <a:schemeClr val="accent2">
              <a:lumMod val="75000"/>
            </a:schemeClr>
          </a:solidFill>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rgbClr val="000000"/>
              </a:solidFill>
            </a:endParaRPr>
          </a:p>
        </p:txBody>
      </p:sp>
      <p:sp>
        <p:nvSpPr>
          <p:cNvPr id="93" name="Oval 110"/>
          <p:cNvSpPr/>
          <p:nvPr/>
        </p:nvSpPr>
        <p:spPr>
          <a:xfrm>
            <a:off x="383264" y="2343760"/>
            <a:ext cx="116354" cy="13089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FFFFFF"/>
              </a:solidFill>
            </a:endParaRPr>
          </a:p>
        </p:txBody>
      </p:sp>
      <p:sp>
        <p:nvSpPr>
          <p:cNvPr id="95" name="Rectangle 112"/>
          <p:cNvSpPr/>
          <p:nvPr/>
        </p:nvSpPr>
        <p:spPr>
          <a:xfrm>
            <a:off x="545634" y="2209154"/>
            <a:ext cx="1952779" cy="523220"/>
          </a:xfrm>
          <a:prstGeom prst="rect">
            <a:avLst/>
          </a:prstGeom>
        </p:spPr>
        <p:txBody>
          <a:bodyPr wrap="none">
            <a:spAutoFit/>
          </a:bodyPr>
          <a:lstStyle/>
          <a:p>
            <a:r>
              <a:rPr lang="ja-JP" altLang="en-US" sz="2800" dirty="0" smtClean="0">
                <a:effectLst>
                  <a:outerShdw blurRad="38100" dist="38100" dir="2700000" algn="tl">
                    <a:srgbClr val="000000">
                      <a:alpha val="43137"/>
                    </a:srgbClr>
                  </a:outerShdw>
                </a:effectLst>
                <a:latin typeface="HGP創英角ｺﾞｼｯｸUB" pitchFamily="50" charset="-128"/>
                <a:ea typeface="HGP創英角ｺﾞｼｯｸUB" pitchFamily="50" charset="-128"/>
              </a:rPr>
              <a:t>分子の合成</a:t>
            </a:r>
            <a:endParaRPr lang="en-US" sz="2800" dirty="0">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58" name="Rounded Rectangle 73"/>
          <p:cNvSpPr/>
          <p:nvPr/>
        </p:nvSpPr>
        <p:spPr bwMode="ltGray">
          <a:xfrm>
            <a:off x="6278400" y="1235702"/>
            <a:ext cx="2714846" cy="609122"/>
          </a:xfrm>
          <a:prstGeom prst="roundRect">
            <a:avLst>
              <a:gd name="adj" fmla="val 50000"/>
            </a:avLst>
          </a:prstGeom>
          <a:solidFill>
            <a:srgbClr val="FF6600"/>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rgbClr val="000000"/>
              </a:solidFill>
            </a:endParaRPr>
          </a:p>
        </p:txBody>
      </p:sp>
      <p:sp>
        <p:nvSpPr>
          <p:cNvPr id="91" name="Oval 108"/>
          <p:cNvSpPr/>
          <p:nvPr/>
        </p:nvSpPr>
        <p:spPr>
          <a:xfrm>
            <a:off x="6498934" y="1396296"/>
            <a:ext cx="116354" cy="130898"/>
          </a:xfrm>
          <a:prstGeom prst="ellipse">
            <a:avLst/>
          </a:prstGeom>
          <a:solidFill>
            <a:srgbClr val="FF66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FFFF"/>
              </a:solidFill>
            </a:endParaRPr>
          </a:p>
        </p:txBody>
      </p:sp>
      <p:sp>
        <p:nvSpPr>
          <p:cNvPr id="92" name="Rectangle 109"/>
          <p:cNvSpPr/>
          <p:nvPr/>
        </p:nvSpPr>
        <p:spPr>
          <a:xfrm>
            <a:off x="6860754" y="1261690"/>
            <a:ext cx="902811" cy="523220"/>
          </a:xfrm>
          <a:prstGeom prst="rect">
            <a:avLst/>
          </a:prstGeom>
        </p:spPr>
        <p:txBody>
          <a:bodyPr wrap="none">
            <a:spAutoFit/>
          </a:bodyPr>
          <a:lstStyle/>
          <a:p>
            <a:r>
              <a:rPr lang="ja-JP" altLang="en-US" sz="2800" dirty="0" smtClean="0">
                <a:effectLst>
                  <a:outerShdw blurRad="38100" dist="38100" dir="2700000" algn="tl">
                    <a:srgbClr val="000000">
                      <a:alpha val="43137"/>
                    </a:srgbClr>
                  </a:outerShdw>
                </a:effectLst>
                <a:latin typeface="HGP創英角ｺﾞｼｯｸUB" pitchFamily="50" charset="-128"/>
                <a:ea typeface="HGP創英角ｺﾞｼｯｸUB" pitchFamily="50" charset="-128"/>
              </a:rPr>
              <a:t>計測</a:t>
            </a:r>
            <a:endParaRPr lang="en-US" sz="2800" dirty="0">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143" name="Rounded Rectangle 73"/>
          <p:cNvSpPr/>
          <p:nvPr/>
        </p:nvSpPr>
        <p:spPr bwMode="ltGray">
          <a:xfrm>
            <a:off x="3059832" y="2722142"/>
            <a:ext cx="3113504" cy="1210061"/>
          </a:xfrm>
          <a:prstGeom prst="roundRect">
            <a:avLst>
              <a:gd name="adj" fmla="val 50000"/>
            </a:avLst>
          </a:prstGeom>
          <a:solidFill>
            <a:srgbClr val="FF3300"/>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3200" dirty="0" smtClean="0">
                <a:solidFill>
                  <a:schemeClr val="tx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三位一体のアプローチ</a:t>
            </a:r>
            <a:endParaRPr lang="en-US" sz="3200" dirty="0">
              <a:solidFill>
                <a:schemeClr val="tx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25" name="Text Box 16"/>
          <p:cNvSpPr txBox="1">
            <a:spLocks noChangeArrowheads="1"/>
          </p:cNvSpPr>
          <p:nvPr/>
        </p:nvSpPr>
        <p:spPr bwMode="auto">
          <a:xfrm>
            <a:off x="7304038" y="2003733"/>
            <a:ext cx="357202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itchFamily="34" charset="0"/>
                <a:ea typeface="HGP明朝E" pitchFamily="18" charset="-128"/>
              </a:defRPr>
            </a:lvl1pPr>
            <a:lvl2pPr marL="742950" indent="-285750">
              <a:defRPr kumimoji="1">
                <a:solidFill>
                  <a:schemeClr val="tx1"/>
                </a:solidFill>
                <a:latin typeface="Arial" pitchFamily="34" charset="0"/>
                <a:ea typeface="HGP明朝E" pitchFamily="18" charset="-128"/>
              </a:defRPr>
            </a:lvl2pPr>
            <a:lvl3pPr marL="1143000" indent="-228600">
              <a:defRPr kumimoji="1">
                <a:solidFill>
                  <a:schemeClr val="tx1"/>
                </a:solidFill>
                <a:latin typeface="Arial" pitchFamily="34" charset="0"/>
                <a:ea typeface="HGP明朝E" pitchFamily="18" charset="-128"/>
              </a:defRPr>
            </a:lvl3pPr>
            <a:lvl4pPr marL="1600200" indent="-228600">
              <a:defRPr kumimoji="1">
                <a:solidFill>
                  <a:schemeClr val="tx1"/>
                </a:solidFill>
                <a:latin typeface="Arial" pitchFamily="34" charset="0"/>
                <a:ea typeface="HGP明朝E" pitchFamily="18" charset="-128"/>
              </a:defRPr>
            </a:lvl4pPr>
            <a:lvl5pPr marL="2057400" indent="-228600">
              <a:defRPr kumimoji="1">
                <a:solidFill>
                  <a:schemeClr val="tx1"/>
                </a:solidFill>
                <a:latin typeface="Arial" pitchFamily="34" charset="0"/>
                <a:ea typeface="HGP明朝E" pitchFamily="18" charset="-128"/>
              </a:defRPr>
            </a:lvl5pPr>
            <a:lvl6pPr marL="2514600" indent="-228600" fontAlgn="base">
              <a:spcBef>
                <a:spcPct val="0"/>
              </a:spcBef>
              <a:spcAft>
                <a:spcPct val="0"/>
              </a:spcAft>
              <a:defRPr kumimoji="1">
                <a:solidFill>
                  <a:schemeClr val="tx1"/>
                </a:solidFill>
                <a:latin typeface="Arial" pitchFamily="34" charset="0"/>
                <a:ea typeface="HGP明朝E" pitchFamily="18" charset="-128"/>
              </a:defRPr>
            </a:lvl6pPr>
            <a:lvl7pPr marL="2971800" indent="-228600" fontAlgn="base">
              <a:spcBef>
                <a:spcPct val="0"/>
              </a:spcBef>
              <a:spcAft>
                <a:spcPct val="0"/>
              </a:spcAft>
              <a:defRPr kumimoji="1">
                <a:solidFill>
                  <a:schemeClr val="tx1"/>
                </a:solidFill>
                <a:latin typeface="Arial" pitchFamily="34" charset="0"/>
                <a:ea typeface="HGP明朝E" pitchFamily="18" charset="-128"/>
              </a:defRPr>
            </a:lvl7pPr>
            <a:lvl8pPr marL="3429000" indent="-228600" fontAlgn="base">
              <a:spcBef>
                <a:spcPct val="0"/>
              </a:spcBef>
              <a:spcAft>
                <a:spcPct val="0"/>
              </a:spcAft>
              <a:defRPr kumimoji="1">
                <a:solidFill>
                  <a:schemeClr val="tx1"/>
                </a:solidFill>
                <a:latin typeface="Arial" pitchFamily="34" charset="0"/>
                <a:ea typeface="HGP明朝E" pitchFamily="18" charset="-128"/>
              </a:defRPr>
            </a:lvl8pPr>
            <a:lvl9pPr marL="3886200" indent="-228600" fontAlgn="base">
              <a:spcBef>
                <a:spcPct val="0"/>
              </a:spcBef>
              <a:spcAft>
                <a:spcPct val="0"/>
              </a:spcAft>
              <a:defRPr kumimoji="1">
                <a:solidFill>
                  <a:schemeClr val="tx1"/>
                </a:solidFill>
                <a:latin typeface="Arial" pitchFamily="34" charset="0"/>
                <a:ea typeface="HGP明朝E" pitchFamily="18" charset="-128"/>
              </a:defRPr>
            </a:lvl9pPr>
          </a:lstStyle>
          <a:p>
            <a:r>
              <a:rPr lang="ja-JP" altLang="en-US" sz="2000" b="1" dirty="0" smtClean="0">
                <a:latin typeface="HGP創英角ｺﾞｼｯｸUB" pitchFamily="50" charset="-128"/>
                <a:ea typeface="HGP創英角ｺﾞｼｯｸUB" pitchFamily="50" charset="-128"/>
              </a:rPr>
              <a:t>・電気伝導度</a:t>
            </a:r>
            <a:endParaRPr lang="en-US" altLang="ja-JP" sz="2000" b="1" dirty="0" smtClean="0">
              <a:latin typeface="HGP創英角ｺﾞｼｯｸUB" pitchFamily="50" charset="-128"/>
              <a:ea typeface="HGP創英角ｺﾞｼｯｸUB" pitchFamily="50" charset="-128"/>
            </a:endParaRPr>
          </a:p>
          <a:p>
            <a:r>
              <a:rPr lang="ja-JP" altLang="en-US" sz="2000" b="1" dirty="0" smtClean="0">
                <a:latin typeface="HGP創英角ｺﾞｼｯｸUB" pitchFamily="50" charset="-128"/>
                <a:ea typeface="HGP創英角ｺﾞｼｯｸUB" pitchFamily="50" charset="-128"/>
              </a:rPr>
              <a:t>・振動分光</a:t>
            </a:r>
            <a:endParaRPr lang="en-US" altLang="ja-JP" sz="2000" b="1" dirty="0" smtClean="0">
              <a:latin typeface="HGP創英角ｺﾞｼｯｸUB" pitchFamily="50" charset="-128"/>
              <a:ea typeface="HGP創英角ｺﾞｼｯｸUB" pitchFamily="50" charset="-128"/>
            </a:endParaRPr>
          </a:p>
          <a:p>
            <a:r>
              <a:rPr lang="ja-JP" altLang="en-US" sz="2000" b="1" dirty="0" smtClean="0">
                <a:latin typeface="HGP創英角ｺﾞｼｯｸUB" pitchFamily="50" charset="-128"/>
                <a:ea typeface="HGP創英角ｺﾞｼｯｸUB" pitchFamily="50" charset="-128"/>
              </a:rPr>
              <a:t>・ショットノイズ</a:t>
            </a:r>
            <a:endParaRPr lang="en-US" altLang="ja-JP" sz="2000" b="1" dirty="0" smtClean="0">
              <a:latin typeface="HGP創英角ｺﾞｼｯｸUB" pitchFamily="50" charset="-128"/>
              <a:ea typeface="HGP創英角ｺﾞｼｯｸUB" pitchFamily="50" charset="-128"/>
            </a:endParaRPr>
          </a:p>
          <a:p>
            <a:r>
              <a:rPr lang="ja-JP" altLang="en-US" sz="2000" b="1" dirty="0" smtClean="0">
                <a:latin typeface="HGP創英角ｺﾞｼｯｸUB" pitchFamily="50" charset="-128"/>
                <a:ea typeface="HGP創英角ｺﾞｼｯｸUB" pitchFamily="50" charset="-128"/>
              </a:rPr>
              <a:t>・熱起電力</a:t>
            </a:r>
            <a:endParaRPr lang="en-US" altLang="ja-JP" sz="2000" b="1" dirty="0" smtClean="0">
              <a:latin typeface="HGP創英角ｺﾞｼｯｸUB" pitchFamily="50" charset="-128"/>
              <a:ea typeface="HGP創英角ｺﾞｼｯｸUB" pitchFamily="50" charset="-128"/>
            </a:endParaRPr>
          </a:p>
          <a:p>
            <a:r>
              <a:rPr lang="ja-JP" altLang="en-US" sz="2000" b="1" dirty="0" smtClean="0">
                <a:latin typeface="HGP創英角ｺﾞｼｯｸUB" pitchFamily="50" charset="-128"/>
                <a:ea typeface="HGP創英角ｺﾞｼｯｸUB" pitchFamily="50" charset="-128"/>
              </a:rPr>
              <a:t>・温度</a:t>
            </a:r>
            <a:endParaRPr lang="ja-JP" altLang="en-US" sz="2000" b="1" dirty="0">
              <a:latin typeface="HGP創英角ｺﾞｼｯｸUB" pitchFamily="50" charset="-128"/>
              <a:ea typeface="HGP創英角ｺﾞｼｯｸUB" pitchFamily="50" charset="-128"/>
            </a:endParaRPr>
          </a:p>
        </p:txBody>
      </p:sp>
      <p:sp>
        <p:nvSpPr>
          <p:cNvPr id="26" name="Text Box 16"/>
          <p:cNvSpPr txBox="1">
            <a:spLocks noChangeArrowheads="1"/>
          </p:cNvSpPr>
          <p:nvPr/>
        </p:nvSpPr>
        <p:spPr bwMode="auto">
          <a:xfrm>
            <a:off x="6615288" y="5258072"/>
            <a:ext cx="35720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itchFamily="34" charset="0"/>
                <a:ea typeface="HGP明朝E" pitchFamily="18" charset="-128"/>
              </a:defRPr>
            </a:lvl1pPr>
            <a:lvl2pPr marL="742950" indent="-285750">
              <a:defRPr kumimoji="1">
                <a:solidFill>
                  <a:schemeClr val="tx1"/>
                </a:solidFill>
                <a:latin typeface="Arial" pitchFamily="34" charset="0"/>
                <a:ea typeface="HGP明朝E" pitchFamily="18" charset="-128"/>
              </a:defRPr>
            </a:lvl2pPr>
            <a:lvl3pPr marL="1143000" indent="-228600">
              <a:defRPr kumimoji="1">
                <a:solidFill>
                  <a:schemeClr val="tx1"/>
                </a:solidFill>
                <a:latin typeface="Arial" pitchFamily="34" charset="0"/>
                <a:ea typeface="HGP明朝E" pitchFamily="18" charset="-128"/>
              </a:defRPr>
            </a:lvl3pPr>
            <a:lvl4pPr marL="1600200" indent="-228600">
              <a:defRPr kumimoji="1">
                <a:solidFill>
                  <a:schemeClr val="tx1"/>
                </a:solidFill>
                <a:latin typeface="Arial" pitchFamily="34" charset="0"/>
                <a:ea typeface="HGP明朝E" pitchFamily="18" charset="-128"/>
              </a:defRPr>
            </a:lvl4pPr>
            <a:lvl5pPr marL="2057400" indent="-228600">
              <a:defRPr kumimoji="1">
                <a:solidFill>
                  <a:schemeClr val="tx1"/>
                </a:solidFill>
                <a:latin typeface="Arial" pitchFamily="34" charset="0"/>
                <a:ea typeface="HGP明朝E" pitchFamily="18" charset="-128"/>
              </a:defRPr>
            </a:lvl5pPr>
            <a:lvl6pPr marL="2514600" indent="-228600" fontAlgn="base">
              <a:spcBef>
                <a:spcPct val="0"/>
              </a:spcBef>
              <a:spcAft>
                <a:spcPct val="0"/>
              </a:spcAft>
              <a:defRPr kumimoji="1">
                <a:solidFill>
                  <a:schemeClr val="tx1"/>
                </a:solidFill>
                <a:latin typeface="Arial" pitchFamily="34" charset="0"/>
                <a:ea typeface="HGP明朝E" pitchFamily="18" charset="-128"/>
              </a:defRPr>
            </a:lvl6pPr>
            <a:lvl7pPr marL="2971800" indent="-228600" fontAlgn="base">
              <a:spcBef>
                <a:spcPct val="0"/>
              </a:spcBef>
              <a:spcAft>
                <a:spcPct val="0"/>
              </a:spcAft>
              <a:defRPr kumimoji="1">
                <a:solidFill>
                  <a:schemeClr val="tx1"/>
                </a:solidFill>
                <a:latin typeface="Arial" pitchFamily="34" charset="0"/>
                <a:ea typeface="HGP明朝E" pitchFamily="18" charset="-128"/>
              </a:defRPr>
            </a:lvl7pPr>
            <a:lvl8pPr marL="3429000" indent="-228600" fontAlgn="base">
              <a:spcBef>
                <a:spcPct val="0"/>
              </a:spcBef>
              <a:spcAft>
                <a:spcPct val="0"/>
              </a:spcAft>
              <a:defRPr kumimoji="1">
                <a:solidFill>
                  <a:schemeClr val="tx1"/>
                </a:solidFill>
                <a:latin typeface="Arial" pitchFamily="34" charset="0"/>
                <a:ea typeface="HGP明朝E" pitchFamily="18" charset="-128"/>
              </a:defRPr>
            </a:lvl8pPr>
            <a:lvl9pPr marL="3886200" indent="-228600" fontAlgn="base">
              <a:spcBef>
                <a:spcPct val="0"/>
              </a:spcBef>
              <a:spcAft>
                <a:spcPct val="0"/>
              </a:spcAft>
              <a:defRPr kumimoji="1">
                <a:solidFill>
                  <a:schemeClr val="tx1"/>
                </a:solidFill>
                <a:latin typeface="Arial" pitchFamily="34" charset="0"/>
                <a:ea typeface="HGP明朝E" pitchFamily="18" charset="-128"/>
              </a:defRPr>
            </a:lvl9pPr>
          </a:lstStyle>
          <a:p>
            <a:r>
              <a:rPr lang="ja-JP" altLang="en-US" sz="2000" b="1" dirty="0" smtClean="0">
                <a:latin typeface="HGP創英角ｺﾞｼｯｸUB" pitchFamily="50" charset="-128"/>
                <a:ea typeface="HGP創英角ｺﾞｼｯｸUB" pitchFamily="50" charset="-128"/>
              </a:rPr>
              <a:t>・構造</a:t>
            </a:r>
            <a:endParaRPr lang="en-US" altLang="ja-JP" sz="2000" b="1" dirty="0" smtClean="0">
              <a:latin typeface="HGP創英角ｺﾞｼｯｸUB" pitchFamily="50" charset="-128"/>
              <a:ea typeface="HGP創英角ｺﾞｼｯｸUB" pitchFamily="50" charset="-128"/>
            </a:endParaRPr>
          </a:p>
          <a:p>
            <a:r>
              <a:rPr lang="ja-JP" altLang="en-US" sz="2000" b="1" dirty="0" smtClean="0">
                <a:latin typeface="HGP創英角ｺﾞｼｯｸUB" pitchFamily="50" charset="-128"/>
                <a:ea typeface="HGP創英角ｺﾞｼｯｸUB" pitchFamily="50" charset="-128"/>
              </a:rPr>
              <a:t>・透過率</a:t>
            </a:r>
            <a:endParaRPr lang="en-US" altLang="ja-JP" sz="2000" b="1" dirty="0" smtClean="0">
              <a:latin typeface="HGP創英角ｺﾞｼｯｸUB" pitchFamily="50" charset="-128"/>
              <a:ea typeface="HGP創英角ｺﾞｼｯｸUB" pitchFamily="50" charset="-128"/>
            </a:endParaRPr>
          </a:p>
          <a:p>
            <a:r>
              <a:rPr lang="ja-JP" altLang="en-US" sz="2000" b="1" dirty="0" smtClean="0">
                <a:latin typeface="HGP創英角ｺﾞｼｯｸUB" pitchFamily="50" charset="-128"/>
                <a:ea typeface="HGP創英角ｺﾞｼｯｸUB" pitchFamily="50" charset="-128"/>
              </a:rPr>
              <a:t>・伝導パス</a:t>
            </a:r>
            <a:endParaRPr lang="en-US" altLang="ja-JP" sz="2000" b="1" dirty="0" smtClean="0">
              <a:latin typeface="HGP創英角ｺﾞｼｯｸUB" pitchFamily="50" charset="-128"/>
              <a:ea typeface="HGP創英角ｺﾞｼｯｸUB" pitchFamily="50" charset="-128"/>
            </a:endParaRPr>
          </a:p>
          <a:p>
            <a:r>
              <a:rPr lang="ja-JP" altLang="en-US" sz="2000" b="1" dirty="0" smtClean="0">
                <a:latin typeface="HGP創英角ｺﾞｼｯｸUB" pitchFamily="50" charset="-128"/>
                <a:ea typeface="HGP創英角ｺﾞｼｯｸUB" pitchFamily="50" charset="-128"/>
              </a:rPr>
              <a:t>・振動エネルギー</a:t>
            </a:r>
            <a:endParaRPr lang="ja-JP" altLang="en-US" sz="2000" b="1" dirty="0">
              <a:latin typeface="HGP創英角ｺﾞｼｯｸUB" pitchFamily="50" charset="-128"/>
              <a:ea typeface="HGP創英角ｺﾞｼｯｸUB" pitchFamily="50" charset="-128"/>
            </a:endParaRPr>
          </a:p>
        </p:txBody>
      </p:sp>
      <p:pic>
        <p:nvPicPr>
          <p:cNvPr id="757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099" y="3406571"/>
            <a:ext cx="1237207" cy="1261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7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099" y="4824792"/>
            <a:ext cx="1062671" cy="1591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78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0250" y="5188894"/>
            <a:ext cx="1750690" cy="863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1862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4"/>
          <p:cNvSpPr>
            <a:spLocks noChangeArrowheads="1"/>
          </p:cNvSpPr>
          <p:nvPr/>
        </p:nvSpPr>
        <p:spPr bwMode="auto">
          <a:xfrm>
            <a:off x="1116013" y="656977"/>
            <a:ext cx="7848600" cy="71438"/>
          </a:xfrm>
          <a:prstGeom prst="rect">
            <a:avLst/>
          </a:prstGeom>
          <a:solidFill>
            <a:srgbClr val="FD6555"/>
          </a:solidFill>
          <a:ln>
            <a:noFill/>
          </a:ln>
          <a:extLst/>
        </p:spPr>
        <p:txBody>
          <a:bodyPr wrap="none" anchor="ctr"/>
          <a:lstStyle/>
          <a:p>
            <a:endParaRPr lang="ja-JP" altLang="en-US"/>
          </a:p>
        </p:txBody>
      </p:sp>
      <p:sp>
        <p:nvSpPr>
          <p:cNvPr id="26" name="テキスト ボックス 308"/>
          <p:cNvSpPr txBox="1">
            <a:spLocks noChangeArrowheads="1"/>
          </p:cNvSpPr>
          <p:nvPr/>
        </p:nvSpPr>
        <p:spPr bwMode="auto">
          <a:xfrm>
            <a:off x="3055256" y="169476"/>
            <a:ext cx="2957861" cy="523220"/>
          </a:xfrm>
          <a:prstGeom prst="rect">
            <a:avLst/>
          </a:prstGeom>
          <a:noFill/>
          <a:ln w="9525">
            <a:noFill/>
            <a:miter lim="800000"/>
            <a:headEnd/>
            <a:tailEnd/>
          </a:ln>
        </p:spPr>
        <p:txBody>
          <a:bodyPr wrap="none">
            <a:spAutoFit/>
          </a:bodyPr>
          <a:lstStyle/>
          <a:p>
            <a:pPr algn="ctr"/>
            <a:r>
              <a:rPr lang="ja-JP" altLang="en-US" sz="2800" dirty="0" smtClean="0">
                <a:solidFill>
                  <a:srgbClr val="FFC000"/>
                </a:solidFill>
                <a:latin typeface="HGP創英角ｺﾞｼｯｸUB" pitchFamily="50" charset="-128"/>
                <a:ea typeface="HGP創英角ｺﾞｼｯｸUB" pitchFamily="50" charset="-128"/>
              </a:rPr>
              <a:t>計算との共同研究</a:t>
            </a:r>
            <a:endParaRPr lang="ja-JP" altLang="en-US" sz="2800" dirty="0">
              <a:solidFill>
                <a:srgbClr val="FFC000"/>
              </a:solidFill>
              <a:latin typeface="HGP創英角ｺﾞｼｯｸUB" pitchFamily="50" charset="-128"/>
              <a:ea typeface="HGP創英角ｺﾞｼｯｸUB" pitchFamily="50" charset="-128"/>
            </a:endParaRPr>
          </a:p>
        </p:txBody>
      </p:sp>
      <p:grpSp>
        <p:nvGrpSpPr>
          <p:cNvPr id="54" name="グループ化 53"/>
          <p:cNvGrpSpPr/>
          <p:nvPr/>
        </p:nvGrpSpPr>
        <p:grpSpPr>
          <a:xfrm>
            <a:off x="5899775" y="844117"/>
            <a:ext cx="2920698" cy="5862954"/>
            <a:chOff x="5897460" y="844117"/>
            <a:chExt cx="2706988" cy="4169059"/>
          </a:xfrm>
        </p:grpSpPr>
        <p:grpSp>
          <p:nvGrpSpPr>
            <p:cNvPr id="55" name="グループ化 54"/>
            <p:cNvGrpSpPr/>
            <p:nvPr/>
          </p:nvGrpSpPr>
          <p:grpSpPr>
            <a:xfrm>
              <a:off x="5897460" y="844117"/>
              <a:ext cx="2706988" cy="4169059"/>
              <a:chOff x="5897460" y="844117"/>
              <a:chExt cx="2706988" cy="4221324"/>
            </a:xfrm>
          </p:grpSpPr>
          <p:sp>
            <p:nvSpPr>
              <p:cNvPr id="59" name="TG_Rounded Rectangle 56"/>
              <p:cNvSpPr/>
              <p:nvPr/>
            </p:nvSpPr>
            <p:spPr bwMode="gray">
              <a:xfrm rot="5400000">
                <a:off x="5140292" y="1601285"/>
                <a:ext cx="4221324" cy="2706988"/>
              </a:xfrm>
              <a:prstGeom prst="round2SameRect">
                <a:avLst>
                  <a:gd name="adj1" fmla="val 8382"/>
                  <a:gd name="adj2" fmla="val 0"/>
                </a:avLst>
              </a:prstGeom>
              <a:gradFill flip="none" rotWithShape="1">
                <a:gsLst>
                  <a:gs pos="0">
                    <a:srgbClr val="FFFFFF"/>
                  </a:gs>
                  <a:gs pos="87000">
                    <a:srgbClr val="DDDDDD"/>
                  </a:gs>
                  <a:gs pos="100000">
                    <a:srgbClr val="C0C0C0"/>
                  </a:gs>
                </a:gsLst>
                <a:lin ang="18900000" scaled="1"/>
                <a:tileRect/>
              </a:gradFill>
              <a:ln>
                <a:solidFill>
                  <a:srgbClr val="969696"/>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grpSp>
            <p:nvGrpSpPr>
              <p:cNvPr id="60" name="グループ化 59"/>
              <p:cNvGrpSpPr/>
              <p:nvPr/>
            </p:nvGrpSpPr>
            <p:grpSpPr>
              <a:xfrm>
                <a:off x="6029648" y="1031177"/>
                <a:ext cx="2408430" cy="523838"/>
                <a:chOff x="6101656" y="4521201"/>
                <a:chExt cx="2408430" cy="523838"/>
              </a:xfrm>
            </p:grpSpPr>
            <p:sp>
              <p:nvSpPr>
                <p:cNvPr id="62" name="TG_Rounded Rectangle 56"/>
                <p:cNvSpPr/>
                <p:nvPr/>
              </p:nvSpPr>
              <p:spPr bwMode="gray">
                <a:xfrm>
                  <a:off x="6101656" y="4521201"/>
                  <a:ext cx="2408430" cy="523838"/>
                </a:xfrm>
                <a:prstGeom prst="roundRect">
                  <a:avLst>
                    <a:gd name="adj" fmla="val 8974"/>
                  </a:avLst>
                </a:prstGeom>
                <a:gradFill rotWithShape="1">
                  <a:gsLst>
                    <a:gs pos="15000">
                      <a:srgbClr val="604878">
                        <a:lumMod val="60000"/>
                        <a:lumOff val="40000"/>
                      </a:srgbClr>
                    </a:gs>
                    <a:gs pos="75000">
                      <a:srgbClr val="604878"/>
                    </a:gs>
                    <a:gs pos="100000">
                      <a:srgbClr val="604878">
                        <a:lumMod val="75000"/>
                      </a:srgbClr>
                    </a:gs>
                  </a:gsLst>
                  <a:lin ang="16200000" scaled="1"/>
                </a:gradFill>
                <a:ln>
                  <a:noFill/>
                </a:ln>
                <a:effectLst>
                  <a:outerShdw blurRad="63500" sx="102000" sy="102000" algn="ctr" rotWithShape="0">
                    <a:prstClr val="black">
                      <a:alpha val="40000"/>
                    </a:prstClr>
                  </a:outerShdw>
                </a:effectLst>
                <a:scene3d>
                  <a:camera prst="orthographicFront">
                    <a:rot lat="0" lon="0" rev="0"/>
                  </a:camera>
                  <a:lightRig rig="balanced" dir="tl">
                    <a:rot lat="0" lon="0" rev="7200000"/>
                  </a:lightRig>
                </a:scene3d>
                <a:sp3d prstMaterial="plastic">
                  <a:bevelT w="63500" h="63500"/>
                  <a:bevelB w="63500" h="635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grpSp>
              <p:nvGrpSpPr>
                <p:cNvPr id="70" name="Group 77"/>
                <p:cNvGrpSpPr/>
                <p:nvPr/>
              </p:nvGrpSpPr>
              <p:grpSpPr bwMode="gray">
                <a:xfrm>
                  <a:off x="6193491" y="4613167"/>
                  <a:ext cx="118872" cy="118872"/>
                  <a:chOff x="1577934" y="4414851"/>
                  <a:chExt cx="255591" cy="255591"/>
                </a:xfrm>
                <a:effectLst>
                  <a:outerShdw blurRad="63500" sx="102000" sy="102000" algn="ctr" rotWithShape="0">
                    <a:prstClr val="black">
                      <a:alpha val="40000"/>
                    </a:prstClr>
                  </a:outerShdw>
                </a:effectLst>
              </p:grpSpPr>
              <p:sp>
                <p:nvSpPr>
                  <p:cNvPr id="75" name="Oval 470"/>
                  <p:cNvSpPr/>
                  <p:nvPr/>
                </p:nvSpPr>
                <p:spPr bwMode="gray">
                  <a:xfrm>
                    <a:off x="1577934" y="4414851"/>
                    <a:ext cx="255591" cy="255591"/>
                  </a:xfrm>
                  <a:prstGeom prst="ellipse">
                    <a:avLst/>
                  </a:prstGeom>
                  <a:gradFill flip="none" rotWithShape="1">
                    <a:gsLst>
                      <a:gs pos="42000">
                        <a:srgbClr val="F8F8F8"/>
                      </a:gs>
                      <a:gs pos="87000">
                        <a:srgbClr val="DDDDDD"/>
                      </a:gs>
                      <a:gs pos="100000">
                        <a:srgbClr val="C0C0C0"/>
                      </a:gs>
                    </a:gsLst>
                    <a:lin ang="16200000" scaled="1"/>
                    <a:tileRect/>
                  </a:gradFill>
                  <a:ln>
                    <a:solidFill>
                      <a:srgbClr val="333333"/>
                    </a:solidFill>
                  </a:ln>
                  <a:effectLst>
                    <a:outerShdw blurRad="63500" sx="102000" sy="102000" algn="ctr" rotWithShape="0">
                      <a:prstClr val="black">
                        <a:alpha val="40000"/>
                      </a:prstClr>
                    </a:outerShdw>
                  </a:effectLst>
                  <a:scene3d>
                    <a:camera prst="orthographicFront">
                      <a:rot lat="0" lon="0" rev="0"/>
                    </a:camera>
                    <a:lightRig rig="balanced" dir="tl"/>
                  </a:scene3d>
                  <a:sp3d prstMaterial="plastic">
                    <a:bevelT w="101600" h="952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76" name="Chevron 471"/>
                  <p:cNvSpPr/>
                  <p:nvPr/>
                </p:nvSpPr>
                <p:spPr bwMode="gray">
                  <a:xfrm rot="16200000" flipH="1" flipV="1">
                    <a:off x="1640781" y="4475965"/>
                    <a:ext cx="127149" cy="146087"/>
                  </a:xfrm>
                  <a:prstGeom prst="chevron">
                    <a:avLst/>
                  </a:prstGeom>
                  <a:solidFill>
                    <a:srgbClr val="92C71B"/>
                  </a:solidFill>
                  <a:ln w="25400" cap="flat" cmpd="sng" algn="ctr">
                    <a:noFill/>
                    <a:prstDash val="solid"/>
                  </a:ln>
                  <a:effectLst>
                    <a:innerShdw blurRad="114300">
                      <a:prstClr val="black"/>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grpSp>
            <p:grpSp>
              <p:nvGrpSpPr>
                <p:cNvPr id="71" name="Group 80"/>
                <p:cNvGrpSpPr/>
                <p:nvPr/>
              </p:nvGrpSpPr>
              <p:grpSpPr bwMode="gray">
                <a:xfrm>
                  <a:off x="8281972" y="4613167"/>
                  <a:ext cx="118872" cy="118872"/>
                  <a:chOff x="1577934" y="4414851"/>
                  <a:chExt cx="255591" cy="255591"/>
                </a:xfrm>
                <a:effectLst>
                  <a:outerShdw blurRad="63500" sx="102000" sy="102000" algn="ctr" rotWithShape="0">
                    <a:prstClr val="black">
                      <a:alpha val="40000"/>
                    </a:prstClr>
                  </a:outerShdw>
                </a:effectLst>
              </p:grpSpPr>
              <p:sp>
                <p:nvSpPr>
                  <p:cNvPr id="73" name="Oval 473"/>
                  <p:cNvSpPr/>
                  <p:nvPr/>
                </p:nvSpPr>
                <p:spPr bwMode="gray">
                  <a:xfrm>
                    <a:off x="1577934" y="4414851"/>
                    <a:ext cx="255591" cy="255591"/>
                  </a:xfrm>
                  <a:prstGeom prst="ellipse">
                    <a:avLst/>
                  </a:prstGeom>
                  <a:gradFill flip="none" rotWithShape="1">
                    <a:gsLst>
                      <a:gs pos="42000">
                        <a:srgbClr val="F8F8F8"/>
                      </a:gs>
                      <a:gs pos="87000">
                        <a:srgbClr val="DDDDDD"/>
                      </a:gs>
                      <a:gs pos="100000">
                        <a:srgbClr val="C0C0C0"/>
                      </a:gs>
                    </a:gsLst>
                    <a:lin ang="16200000" scaled="1"/>
                    <a:tileRect/>
                  </a:gradFill>
                  <a:ln>
                    <a:solidFill>
                      <a:srgbClr val="333333"/>
                    </a:solidFill>
                  </a:ln>
                  <a:effectLst>
                    <a:outerShdw blurRad="63500" sx="102000" sy="102000" algn="ctr" rotWithShape="0">
                      <a:prstClr val="black">
                        <a:alpha val="40000"/>
                      </a:prstClr>
                    </a:outerShdw>
                  </a:effectLst>
                  <a:scene3d>
                    <a:camera prst="orthographicFront">
                      <a:rot lat="0" lon="0" rev="0"/>
                    </a:camera>
                    <a:lightRig rig="balanced" dir="tl"/>
                  </a:scene3d>
                  <a:sp3d prstMaterial="plastic">
                    <a:bevelT w="101600" h="952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74" name="Chevron 474"/>
                  <p:cNvSpPr/>
                  <p:nvPr/>
                </p:nvSpPr>
                <p:spPr bwMode="gray">
                  <a:xfrm rot="16200000" flipH="1" flipV="1">
                    <a:off x="1640781" y="4475965"/>
                    <a:ext cx="127149" cy="146087"/>
                  </a:xfrm>
                  <a:prstGeom prst="chevron">
                    <a:avLst/>
                  </a:prstGeom>
                  <a:solidFill>
                    <a:srgbClr val="92C71B"/>
                  </a:solidFill>
                  <a:ln w="25400" cap="flat" cmpd="sng" algn="ctr">
                    <a:noFill/>
                    <a:prstDash val="solid"/>
                  </a:ln>
                  <a:effectLst>
                    <a:innerShdw blurRad="114300">
                      <a:prstClr val="black"/>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grpSp>
            <p:sp>
              <p:nvSpPr>
                <p:cNvPr id="72" name="TG_Rounded Rectangle 25"/>
                <p:cNvSpPr/>
                <p:nvPr/>
              </p:nvSpPr>
              <p:spPr bwMode="gray">
                <a:xfrm>
                  <a:off x="6248797" y="4681197"/>
                  <a:ext cx="2117754" cy="288079"/>
                </a:xfrm>
                <a:prstGeom prst="roundRect">
                  <a:avLst>
                    <a:gd name="adj" fmla="val 0"/>
                  </a:avLst>
                </a:prstGeom>
                <a:noFill/>
                <a:ln w="9525" cap="flat" cmpd="sng" algn="ctr">
                  <a:noFill/>
                  <a:prstDash val="soli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ea typeface="+mn-ea"/>
                      <a:cs typeface="+mn-cs"/>
                    </a:rPr>
                    <a:t> </a:t>
                  </a:r>
                  <a:r>
                    <a:rPr kumimoji="0" lang="ja-JP" altLang="en-US" sz="2000" kern="0" dirty="0" smtClean="0">
                      <a:solidFill>
                        <a:srgbClr val="FFFFFF"/>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二置換ベンゼン</a:t>
                  </a:r>
                  <a:endParaRPr kumimoji="0" lang="en-US" altLang="ja-JP"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HGP創英角ｺﾞｼｯｸUB" pitchFamily="50" charset="-128"/>
                    <a:ea typeface="HGP創英角ｺﾞｼｯｸUB" pitchFamily="50" charset="-128"/>
                  </a:endParaRPr>
                </a:p>
              </p:txBody>
            </p:sp>
          </p:grpSp>
          <p:sp>
            <p:nvSpPr>
              <p:cNvPr id="61" name="テキスト ボックス 60"/>
              <p:cNvSpPr txBox="1"/>
              <p:nvPr/>
            </p:nvSpPr>
            <p:spPr>
              <a:xfrm>
                <a:off x="6021498" y="4191199"/>
                <a:ext cx="2312696" cy="243759"/>
              </a:xfrm>
              <a:prstGeom prst="rect">
                <a:avLst/>
              </a:prstGeom>
              <a:noFill/>
            </p:spPr>
            <p:txBody>
              <a:bodyPr wrap="square" rtlCol="0">
                <a:spAutoFit/>
              </a:bodyPr>
              <a:lstStyle/>
              <a:p>
                <a:r>
                  <a:rPr lang="ja-JP" altLang="en-US" sz="1600" dirty="0" smtClean="0">
                    <a:solidFill>
                      <a:schemeClr val="bg2"/>
                    </a:solidFill>
                    <a:latin typeface="HGP創英角ｺﾞｼｯｸUB" pitchFamily="50" charset="-128"/>
                    <a:ea typeface="HGP創英角ｺﾞｼｯｸUB" pitchFamily="50" charset="-128"/>
                  </a:rPr>
                  <a:t>・伝導パスの評価</a:t>
                </a:r>
                <a:endParaRPr lang="en-US" altLang="ja-JP" sz="1600" dirty="0" smtClean="0">
                  <a:solidFill>
                    <a:schemeClr val="bg2"/>
                  </a:solidFill>
                  <a:latin typeface="HGP創英角ｺﾞｼｯｸUB" pitchFamily="50" charset="-128"/>
                  <a:ea typeface="HGP創英角ｺﾞｼｯｸUB" pitchFamily="50" charset="-128"/>
                </a:endParaRPr>
              </a:p>
            </p:txBody>
          </p:sp>
        </p:grpSp>
        <p:sp>
          <p:nvSpPr>
            <p:cNvPr id="58" name="テキスト ボックス 57"/>
            <p:cNvSpPr txBox="1"/>
            <p:nvPr/>
          </p:nvSpPr>
          <p:spPr>
            <a:xfrm>
              <a:off x="6402056" y="4570419"/>
              <a:ext cx="1359721" cy="328283"/>
            </a:xfrm>
            <a:prstGeom prst="rect">
              <a:avLst/>
            </a:prstGeom>
            <a:noFill/>
          </p:spPr>
          <p:txBody>
            <a:bodyPr wrap="none" rtlCol="0">
              <a:spAutoFit/>
            </a:bodyPr>
            <a:lstStyle/>
            <a:p>
              <a:r>
                <a:rPr lang="ja-JP" altLang="en-US" sz="1200" b="1" dirty="0" smtClean="0">
                  <a:solidFill>
                    <a:schemeClr val="bg2"/>
                  </a:solidFill>
                  <a:latin typeface="Arial" pitchFamily="34" charset="0"/>
                  <a:ea typeface="HGP創英角ｺﾞｼｯｸUB" pitchFamily="50" charset="-128"/>
                  <a:cs typeface="Arial" pitchFamily="34" charset="0"/>
                </a:rPr>
                <a:t>産総研　中村博士</a:t>
              </a:r>
              <a:r>
                <a:rPr lang="ja-JP" altLang="en-US" sz="1200" b="1" i="1" dirty="0" smtClean="0">
                  <a:solidFill>
                    <a:schemeClr val="bg2"/>
                  </a:solidFill>
                  <a:latin typeface="Arial" pitchFamily="34" charset="0"/>
                  <a:ea typeface="HGP創英角ｺﾞｼｯｸUB" pitchFamily="50" charset="-128"/>
                  <a:cs typeface="Arial" pitchFamily="34" charset="0"/>
                </a:rPr>
                <a:t>　</a:t>
              </a:r>
              <a:endParaRPr lang="en-US" altLang="ja-JP" sz="1200" b="1" i="1" dirty="0" smtClean="0">
                <a:solidFill>
                  <a:schemeClr val="bg2"/>
                </a:solidFill>
                <a:latin typeface="Arial" pitchFamily="34" charset="0"/>
                <a:ea typeface="HGP創英角ｺﾞｼｯｸUB" pitchFamily="50" charset="-128"/>
                <a:cs typeface="Arial" pitchFamily="34" charset="0"/>
              </a:endParaRPr>
            </a:p>
            <a:p>
              <a:r>
                <a:rPr lang="en-US" altLang="ja-JP" sz="1200" b="1" i="1" dirty="0" smtClean="0">
                  <a:solidFill>
                    <a:schemeClr val="bg2"/>
                  </a:solidFill>
                  <a:latin typeface="Arial" pitchFamily="34" charset="0"/>
                  <a:ea typeface="HGP創英角ｺﾞｼｯｸUB" pitchFamily="50" charset="-128"/>
                  <a:cs typeface="Arial" pitchFamily="34" charset="0"/>
                </a:rPr>
                <a:t>JPCC </a:t>
              </a:r>
              <a:r>
                <a:rPr lang="en-US" altLang="ja-JP" sz="1200" b="1" dirty="0" smtClean="0">
                  <a:solidFill>
                    <a:schemeClr val="bg2"/>
                  </a:solidFill>
                  <a:latin typeface="Arial" pitchFamily="34" charset="0"/>
                  <a:ea typeface="HGP創英角ｺﾞｼｯｸUB" pitchFamily="50" charset="-128"/>
                  <a:cs typeface="Arial" pitchFamily="34" charset="0"/>
                </a:rPr>
                <a:t>2010</a:t>
              </a:r>
              <a:r>
                <a:rPr lang="en-US" altLang="ja-JP" sz="1200" b="1" i="1" dirty="0" smtClean="0">
                  <a:solidFill>
                    <a:schemeClr val="bg2"/>
                  </a:solidFill>
                  <a:latin typeface="Arial" pitchFamily="34" charset="0"/>
                  <a:ea typeface="HGP創英角ｺﾞｼｯｸUB" pitchFamily="50" charset="-128"/>
                  <a:cs typeface="Arial" pitchFamily="34" charset="0"/>
                </a:rPr>
                <a:t> </a:t>
              </a:r>
              <a:endParaRPr lang="en-US" altLang="ja-JP" sz="1200" dirty="0">
                <a:solidFill>
                  <a:schemeClr val="bg2"/>
                </a:solidFill>
                <a:latin typeface="Arial" pitchFamily="34" charset="0"/>
                <a:ea typeface="HGP創英角ｺﾞｼｯｸUB" pitchFamily="50" charset="-128"/>
                <a:cs typeface="Arial" pitchFamily="34" charset="0"/>
              </a:endParaRPr>
            </a:p>
          </p:txBody>
        </p:sp>
      </p:grpSp>
      <p:grpSp>
        <p:nvGrpSpPr>
          <p:cNvPr id="78" name="グループ化 77"/>
          <p:cNvGrpSpPr/>
          <p:nvPr/>
        </p:nvGrpSpPr>
        <p:grpSpPr>
          <a:xfrm>
            <a:off x="3203848" y="847130"/>
            <a:ext cx="2646198" cy="5859941"/>
            <a:chOff x="3203848" y="847131"/>
            <a:chExt cx="2646198" cy="4166044"/>
          </a:xfrm>
        </p:grpSpPr>
        <p:sp>
          <p:nvSpPr>
            <p:cNvPr id="80" name="TG_Rounded Rectangle 56"/>
            <p:cNvSpPr/>
            <p:nvPr/>
          </p:nvSpPr>
          <p:spPr bwMode="gray">
            <a:xfrm>
              <a:off x="3203848" y="847131"/>
              <a:ext cx="2646198" cy="4166044"/>
            </a:xfrm>
            <a:prstGeom prst="roundRect">
              <a:avLst>
                <a:gd name="adj" fmla="val 0"/>
              </a:avLst>
            </a:prstGeom>
            <a:gradFill flip="none" rotWithShape="1">
              <a:gsLst>
                <a:gs pos="0">
                  <a:srgbClr val="DDDDDD"/>
                </a:gs>
                <a:gs pos="42000">
                  <a:srgbClr val="FFFFFF"/>
                </a:gs>
                <a:gs pos="100000">
                  <a:srgbClr val="DDDDDD"/>
                </a:gs>
              </a:gsLst>
              <a:lin ang="5400000" scaled="1"/>
              <a:tileRect/>
            </a:gradFill>
            <a:ln>
              <a:solidFill>
                <a:srgbClr val="969696"/>
              </a:solidFill>
            </a:ln>
            <a:effectLst>
              <a:outerShdw blurRad="149987" dist="250190" dir="8460000" algn="ctr">
                <a:srgbClr val="000000">
                  <a:alpha val="28000"/>
                </a:srgbClr>
              </a:outerShdw>
            </a:effectLst>
            <a:scene3d>
              <a:camera prst="orthographicFront">
                <a:rot lat="0" lon="0" rev="0"/>
              </a:camera>
              <a:lightRig rig="contrasting" dir="tl">
                <a:rot lat="0" lon="0" rev="17400000"/>
              </a:lightRig>
            </a:scene3d>
            <a:sp3d>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81" name="グループ化 80"/>
            <p:cNvGrpSpPr/>
            <p:nvPr/>
          </p:nvGrpSpPr>
          <p:grpSpPr>
            <a:xfrm>
              <a:off x="3316803" y="1031177"/>
              <a:ext cx="2408430" cy="564660"/>
              <a:chOff x="3362760" y="4521201"/>
              <a:chExt cx="2408430" cy="564660"/>
            </a:xfrm>
          </p:grpSpPr>
          <p:sp>
            <p:nvSpPr>
              <p:cNvPr id="85" name="TG_Rounded Rectangle 56"/>
              <p:cNvSpPr/>
              <p:nvPr/>
            </p:nvSpPr>
            <p:spPr bwMode="gray">
              <a:xfrm>
                <a:off x="3362760" y="4521201"/>
                <a:ext cx="2408430" cy="564660"/>
              </a:xfrm>
              <a:prstGeom prst="roundRect">
                <a:avLst>
                  <a:gd name="adj" fmla="val 8974"/>
                </a:avLst>
              </a:prstGeom>
              <a:gradFill rotWithShape="1">
                <a:gsLst>
                  <a:gs pos="15000">
                    <a:srgbClr val="F07F09">
                      <a:lumMod val="60000"/>
                      <a:lumOff val="40000"/>
                    </a:srgbClr>
                  </a:gs>
                  <a:gs pos="75000">
                    <a:srgbClr val="F07F09">
                      <a:lumMod val="75000"/>
                    </a:srgbClr>
                  </a:gs>
                  <a:gs pos="100000">
                    <a:srgbClr val="F07F09">
                      <a:lumMod val="75000"/>
                    </a:srgbClr>
                  </a:gs>
                </a:gsLst>
                <a:lin ang="16200000" scaled="1"/>
              </a:gradFill>
              <a:ln>
                <a:noFill/>
              </a:ln>
              <a:effectLst>
                <a:outerShdw blurRad="63500" sx="102000" sy="102000" algn="ctr" rotWithShape="0">
                  <a:prstClr val="black">
                    <a:alpha val="40000"/>
                  </a:prstClr>
                </a:outerShdw>
              </a:effectLst>
              <a:scene3d>
                <a:camera prst="orthographicFront">
                  <a:rot lat="0" lon="0" rev="0"/>
                </a:camera>
                <a:lightRig rig="balanced" dir="tl">
                  <a:rot lat="0" lon="0" rev="7200000"/>
                </a:lightRig>
              </a:scene3d>
              <a:sp3d prstMaterial="plastic">
                <a:bevelT w="63500" h="63500"/>
                <a:bevelB w="63500" h="635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grpSp>
            <p:nvGrpSpPr>
              <p:cNvPr id="86" name="Group 68"/>
              <p:cNvGrpSpPr/>
              <p:nvPr/>
            </p:nvGrpSpPr>
            <p:grpSpPr bwMode="gray">
              <a:xfrm>
                <a:off x="3452468" y="4613167"/>
                <a:ext cx="118872" cy="118872"/>
                <a:chOff x="1577934" y="4414851"/>
                <a:chExt cx="255591" cy="255591"/>
              </a:xfrm>
              <a:effectLst>
                <a:outerShdw blurRad="63500" sx="102000" sy="102000" algn="ctr" rotWithShape="0">
                  <a:prstClr val="black">
                    <a:alpha val="40000"/>
                  </a:prstClr>
                </a:outerShdw>
              </a:effectLst>
            </p:grpSpPr>
            <p:sp>
              <p:nvSpPr>
                <p:cNvPr id="90" name="Oval 463"/>
                <p:cNvSpPr/>
                <p:nvPr/>
              </p:nvSpPr>
              <p:spPr bwMode="gray">
                <a:xfrm>
                  <a:off x="1577934" y="4414851"/>
                  <a:ext cx="255591" cy="255591"/>
                </a:xfrm>
                <a:prstGeom prst="ellipse">
                  <a:avLst/>
                </a:prstGeom>
                <a:gradFill flip="none" rotWithShape="1">
                  <a:gsLst>
                    <a:gs pos="42000">
                      <a:srgbClr val="F8F8F8"/>
                    </a:gs>
                    <a:gs pos="87000">
                      <a:srgbClr val="DDDDDD"/>
                    </a:gs>
                    <a:gs pos="100000">
                      <a:srgbClr val="C0C0C0"/>
                    </a:gs>
                  </a:gsLst>
                  <a:lin ang="16200000" scaled="1"/>
                  <a:tileRect/>
                </a:gradFill>
                <a:ln>
                  <a:solidFill>
                    <a:srgbClr val="333333"/>
                  </a:solidFill>
                </a:ln>
                <a:effectLst>
                  <a:outerShdw blurRad="63500" sx="102000" sy="102000" algn="ctr" rotWithShape="0">
                    <a:prstClr val="black">
                      <a:alpha val="40000"/>
                    </a:prstClr>
                  </a:outerShdw>
                </a:effectLst>
                <a:scene3d>
                  <a:camera prst="orthographicFront">
                    <a:rot lat="0" lon="0" rev="0"/>
                  </a:camera>
                  <a:lightRig rig="balanced" dir="tl"/>
                </a:scene3d>
                <a:sp3d prstMaterial="plastic">
                  <a:bevelT w="101600" h="952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91" name="Chevron 464"/>
                <p:cNvSpPr/>
                <p:nvPr/>
              </p:nvSpPr>
              <p:spPr bwMode="gray">
                <a:xfrm rot="16200000" flipH="1" flipV="1">
                  <a:off x="1640781" y="4475965"/>
                  <a:ext cx="127149" cy="146087"/>
                </a:xfrm>
                <a:prstGeom prst="chevron">
                  <a:avLst/>
                </a:prstGeom>
                <a:solidFill>
                  <a:srgbClr val="14AEDE"/>
                </a:solidFill>
                <a:ln w="25400" cap="flat" cmpd="sng" algn="ctr">
                  <a:noFill/>
                  <a:prstDash val="solid"/>
                </a:ln>
                <a:effectLst>
                  <a:innerShdw blurRad="114300">
                    <a:prstClr val="black"/>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grpSp>
          <p:grpSp>
            <p:nvGrpSpPr>
              <p:cNvPr id="87" name="Group 73"/>
              <p:cNvGrpSpPr/>
              <p:nvPr/>
            </p:nvGrpSpPr>
            <p:grpSpPr bwMode="gray">
              <a:xfrm>
                <a:off x="5550474" y="4613167"/>
                <a:ext cx="118872" cy="118872"/>
                <a:chOff x="1577934" y="4414851"/>
                <a:chExt cx="255591" cy="255591"/>
              </a:xfrm>
              <a:effectLst>
                <a:outerShdw blurRad="63500" sx="102000" sy="102000" algn="ctr" rotWithShape="0">
                  <a:prstClr val="black">
                    <a:alpha val="40000"/>
                  </a:prstClr>
                </a:outerShdw>
              </a:effectLst>
            </p:grpSpPr>
            <p:sp>
              <p:nvSpPr>
                <p:cNvPr id="88" name="Oval 466"/>
                <p:cNvSpPr/>
                <p:nvPr/>
              </p:nvSpPr>
              <p:spPr bwMode="gray">
                <a:xfrm>
                  <a:off x="1577934" y="4414851"/>
                  <a:ext cx="255591" cy="255591"/>
                </a:xfrm>
                <a:prstGeom prst="ellipse">
                  <a:avLst/>
                </a:prstGeom>
                <a:gradFill flip="none" rotWithShape="1">
                  <a:gsLst>
                    <a:gs pos="42000">
                      <a:srgbClr val="F8F8F8"/>
                    </a:gs>
                    <a:gs pos="87000">
                      <a:srgbClr val="DDDDDD"/>
                    </a:gs>
                    <a:gs pos="100000">
                      <a:srgbClr val="C0C0C0"/>
                    </a:gs>
                  </a:gsLst>
                  <a:lin ang="16200000" scaled="1"/>
                  <a:tileRect/>
                </a:gradFill>
                <a:ln>
                  <a:solidFill>
                    <a:srgbClr val="333333"/>
                  </a:solidFill>
                </a:ln>
                <a:effectLst>
                  <a:outerShdw blurRad="63500" sx="102000" sy="102000" algn="ctr" rotWithShape="0">
                    <a:prstClr val="black">
                      <a:alpha val="40000"/>
                    </a:prstClr>
                  </a:outerShdw>
                </a:effectLst>
                <a:scene3d>
                  <a:camera prst="orthographicFront">
                    <a:rot lat="0" lon="0" rev="0"/>
                  </a:camera>
                  <a:lightRig rig="balanced" dir="tl"/>
                </a:scene3d>
                <a:sp3d prstMaterial="plastic">
                  <a:bevelT w="101600" h="952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89" name="Chevron 467"/>
                <p:cNvSpPr/>
                <p:nvPr/>
              </p:nvSpPr>
              <p:spPr bwMode="gray">
                <a:xfrm rot="16200000" flipH="1" flipV="1">
                  <a:off x="1640781" y="4475965"/>
                  <a:ext cx="127149" cy="146087"/>
                </a:xfrm>
                <a:prstGeom prst="chevron">
                  <a:avLst/>
                </a:prstGeom>
                <a:solidFill>
                  <a:srgbClr val="14AEDE"/>
                </a:solidFill>
                <a:ln w="25400" cap="flat" cmpd="sng" algn="ctr">
                  <a:noFill/>
                  <a:prstDash val="solid"/>
                </a:ln>
                <a:effectLst>
                  <a:innerShdw blurRad="114300">
                    <a:prstClr val="black"/>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grpSp>
        </p:grpSp>
        <p:sp>
          <p:nvSpPr>
            <p:cNvPr id="82" name="TG_Rounded Rectangle 25"/>
            <p:cNvSpPr/>
            <p:nvPr/>
          </p:nvSpPr>
          <p:spPr bwMode="gray">
            <a:xfrm>
              <a:off x="3638770" y="1200097"/>
              <a:ext cx="2117754" cy="284453"/>
            </a:xfrm>
            <a:prstGeom prst="roundRect">
              <a:avLst>
                <a:gd name="adj" fmla="val 0"/>
              </a:avLst>
            </a:prstGeom>
            <a:noFill/>
            <a:ln w="9525" cap="flat" cmpd="sng" algn="ctr">
              <a:noFill/>
              <a:prstDash val="solid"/>
            </a:ln>
            <a:effectLst/>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ea typeface="+mn-ea"/>
                  <a:cs typeface="+mn-cs"/>
                </a:rPr>
                <a:t> </a:t>
              </a:r>
              <a:r>
                <a:rPr kumimoji="0" lang="ja-JP" altLang="en-US" sz="2000" kern="0" noProof="0" dirty="0" smtClean="0">
                  <a:solidFill>
                    <a:srgbClr val="FFFFFF"/>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超分子</a:t>
              </a:r>
              <a:r>
                <a:rPr kumimoji="0" lang="ja-JP" altLang="en-US" sz="2000" kern="0" noProof="0" dirty="0">
                  <a:solidFill>
                    <a:srgbClr val="FFFFFF"/>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計測</a:t>
              </a:r>
              <a:endParaRPr kumimoji="0" lang="en-US"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HGP創英角ｺﾞｼｯｸUB" pitchFamily="50" charset="-128"/>
                <a:ea typeface="HGP創英角ｺﾞｼｯｸUB" pitchFamily="50" charset="-128"/>
              </a:endParaRPr>
            </a:p>
          </p:txBody>
        </p:sp>
        <p:sp>
          <p:nvSpPr>
            <p:cNvPr id="84" name="テキスト ボックス 83"/>
            <p:cNvSpPr txBox="1"/>
            <p:nvPr/>
          </p:nvSpPr>
          <p:spPr>
            <a:xfrm>
              <a:off x="3340813" y="4069033"/>
              <a:ext cx="2444900" cy="415738"/>
            </a:xfrm>
            <a:prstGeom prst="rect">
              <a:avLst/>
            </a:prstGeom>
            <a:noFill/>
          </p:spPr>
          <p:txBody>
            <a:bodyPr wrap="none" rtlCol="0">
              <a:spAutoFit/>
            </a:bodyPr>
            <a:lstStyle/>
            <a:p>
              <a:r>
                <a:rPr lang="ja-JP" altLang="en-US" sz="1600" dirty="0" smtClean="0">
                  <a:solidFill>
                    <a:schemeClr val="bg2"/>
                  </a:solidFill>
                  <a:latin typeface="HGP創英角ｺﾞｼｯｸUB" pitchFamily="50" charset="-128"/>
                  <a:ea typeface="HGP創英角ｺﾞｼｯｸUB" pitchFamily="50" charset="-128"/>
                </a:rPr>
                <a:t>・</a:t>
              </a:r>
              <a:r>
                <a:rPr lang="en-US" altLang="ja-JP" sz="1600" dirty="0" smtClean="0">
                  <a:solidFill>
                    <a:schemeClr val="bg2"/>
                  </a:solidFill>
                  <a:latin typeface="HGP創英角ｺﾞｼｯｸUB" pitchFamily="50" charset="-128"/>
                  <a:ea typeface="HGP創英角ｺﾞｼｯｸUB" pitchFamily="50" charset="-128"/>
                </a:rPr>
                <a:t>π</a:t>
              </a:r>
              <a:r>
                <a:rPr lang="ja-JP" altLang="en-US" sz="1600" dirty="0" smtClean="0">
                  <a:solidFill>
                    <a:schemeClr val="bg2"/>
                  </a:solidFill>
                  <a:latin typeface="HGP創英角ｺﾞｼｯｸUB" pitchFamily="50" charset="-128"/>
                  <a:ea typeface="HGP創英角ｺﾞｼｯｸUB" pitchFamily="50" charset="-128"/>
                </a:rPr>
                <a:t>スタック系の電子輸送</a:t>
              </a:r>
              <a:endParaRPr lang="en-US" altLang="ja-JP" sz="1600" dirty="0" smtClean="0">
                <a:solidFill>
                  <a:schemeClr val="bg2"/>
                </a:solidFill>
                <a:latin typeface="HGP創英角ｺﾞｼｯｸUB" pitchFamily="50" charset="-128"/>
                <a:ea typeface="HGP創英角ｺﾞｼｯｸUB" pitchFamily="50" charset="-128"/>
              </a:endParaRPr>
            </a:p>
            <a:p>
              <a:r>
                <a:rPr lang="ja-JP" altLang="en-US" sz="1600" dirty="0" smtClean="0">
                  <a:solidFill>
                    <a:schemeClr val="bg2"/>
                  </a:solidFill>
                  <a:latin typeface="HGP創英角ｺﾞｼｯｸUB" pitchFamily="50" charset="-128"/>
                  <a:ea typeface="HGP創英角ｺﾞｼｯｸUB" pitchFamily="50" charset="-128"/>
                </a:rPr>
                <a:t>・イオンワイヤの電子輸送</a:t>
              </a:r>
              <a:endParaRPr lang="en-US" altLang="ja-JP" sz="1600" dirty="0" smtClean="0">
                <a:solidFill>
                  <a:schemeClr val="bg2"/>
                </a:solidFill>
                <a:latin typeface="HGP創英角ｺﾞｼｯｸUB" pitchFamily="50" charset="-128"/>
                <a:ea typeface="HGP創英角ｺﾞｼｯｸUB" pitchFamily="50" charset="-128"/>
              </a:endParaRPr>
            </a:p>
          </p:txBody>
        </p:sp>
      </p:grpSp>
      <p:grpSp>
        <p:nvGrpSpPr>
          <p:cNvPr id="92" name="グループ化 91"/>
          <p:cNvGrpSpPr/>
          <p:nvPr/>
        </p:nvGrpSpPr>
        <p:grpSpPr>
          <a:xfrm>
            <a:off x="179514" y="847127"/>
            <a:ext cx="2947645" cy="5793031"/>
            <a:chOff x="395538" y="847127"/>
            <a:chExt cx="2743199" cy="4166049"/>
          </a:xfrm>
        </p:grpSpPr>
        <p:grpSp>
          <p:nvGrpSpPr>
            <p:cNvPr id="93" name="グループ化 92"/>
            <p:cNvGrpSpPr/>
            <p:nvPr/>
          </p:nvGrpSpPr>
          <p:grpSpPr>
            <a:xfrm>
              <a:off x="395538" y="847127"/>
              <a:ext cx="2743199" cy="4166049"/>
              <a:chOff x="395538" y="847127"/>
              <a:chExt cx="2743199" cy="4166049"/>
            </a:xfrm>
          </p:grpSpPr>
          <p:sp>
            <p:nvSpPr>
              <p:cNvPr id="95" name="TG_Rounded Rectangle 56"/>
              <p:cNvSpPr/>
              <p:nvPr/>
            </p:nvSpPr>
            <p:spPr bwMode="gray">
              <a:xfrm rot="16200000">
                <a:off x="-315887" y="1558552"/>
                <a:ext cx="4166049" cy="2743199"/>
              </a:xfrm>
              <a:prstGeom prst="round2SameRect">
                <a:avLst>
                  <a:gd name="adj1" fmla="val 8382"/>
                  <a:gd name="adj2" fmla="val 0"/>
                </a:avLst>
              </a:prstGeom>
              <a:gradFill flip="none" rotWithShape="1">
                <a:gsLst>
                  <a:gs pos="42000">
                    <a:srgbClr val="F8F8F8"/>
                  </a:gs>
                  <a:gs pos="87000">
                    <a:srgbClr val="DDDDDD"/>
                  </a:gs>
                  <a:gs pos="100000">
                    <a:srgbClr val="C0C0C0"/>
                  </a:gs>
                </a:gsLst>
                <a:lin ang="16200000" scaled="1"/>
                <a:tileRect/>
              </a:gradFill>
              <a:ln>
                <a:solidFill>
                  <a:srgbClr val="969696"/>
                </a:solidFill>
              </a:ln>
              <a:effectLst>
                <a:outerShdw blurRad="149987" dist="250190" dir="8460000" algn="ctr">
                  <a:srgbClr val="000000">
                    <a:alpha val="28000"/>
                  </a:srgbClr>
                </a:outerShdw>
              </a:effectLst>
              <a:scene3d>
                <a:camera prst="orthographicFront">
                  <a:rot lat="0" lon="0" rev="0"/>
                </a:camera>
                <a:lightRig rig="contrasting" dir="tl">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grpSp>
            <p:nvGrpSpPr>
              <p:cNvPr id="97" name="グループ化 96"/>
              <p:cNvGrpSpPr/>
              <p:nvPr/>
            </p:nvGrpSpPr>
            <p:grpSpPr>
              <a:xfrm>
                <a:off x="593036" y="1031177"/>
                <a:ext cx="2408430" cy="564660"/>
                <a:chOff x="665044" y="4521201"/>
                <a:chExt cx="2408430" cy="564660"/>
              </a:xfrm>
            </p:grpSpPr>
            <p:sp>
              <p:nvSpPr>
                <p:cNvPr id="99" name="TG_Rounded Rectangle 56"/>
                <p:cNvSpPr/>
                <p:nvPr/>
              </p:nvSpPr>
              <p:spPr bwMode="gray">
                <a:xfrm>
                  <a:off x="665044" y="4521201"/>
                  <a:ext cx="2408430" cy="564660"/>
                </a:xfrm>
                <a:prstGeom prst="roundRect">
                  <a:avLst>
                    <a:gd name="adj" fmla="val 8974"/>
                  </a:avLst>
                </a:prstGeom>
                <a:gradFill rotWithShape="1">
                  <a:gsLst>
                    <a:gs pos="15000">
                      <a:srgbClr val="1B587C">
                        <a:lumMod val="60000"/>
                        <a:lumOff val="40000"/>
                      </a:srgbClr>
                    </a:gs>
                    <a:gs pos="75000">
                      <a:srgbClr val="1B587C">
                        <a:lumMod val="75000"/>
                      </a:srgbClr>
                    </a:gs>
                    <a:gs pos="100000">
                      <a:srgbClr val="1B587C">
                        <a:lumMod val="75000"/>
                      </a:srgbClr>
                    </a:gs>
                  </a:gsLst>
                  <a:lin ang="16200000" scaled="1"/>
                </a:gradFill>
                <a:ln>
                  <a:noFill/>
                </a:ln>
                <a:effectLst>
                  <a:outerShdw blurRad="63500" sx="102000" sy="102000" algn="ctr" rotWithShape="0">
                    <a:prstClr val="black">
                      <a:alpha val="40000"/>
                    </a:prstClr>
                  </a:outerShdw>
                </a:effectLst>
                <a:scene3d>
                  <a:camera prst="orthographicFront">
                    <a:rot lat="0" lon="0" rev="0"/>
                  </a:camera>
                  <a:lightRig rig="balanced" dir="tl">
                    <a:rot lat="0" lon="0" rev="7200000"/>
                  </a:lightRig>
                </a:scene3d>
                <a:sp3d prstMaterial="plastic">
                  <a:bevelT w="63500" h="63500"/>
                  <a:bevelB w="63500" h="635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grpSp>
              <p:nvGrpSpPr>
                <p:cNvPr id="100" name="Group 51"/>
                <p:cNvGrpSpPr/>
                <p:nvPr/>
              </p:nvGrpSpPr>
              <p:grpSpPr bwMode="gray">
                <a:xfrm>
                  <a:off x="765300" y="4602069"/>
                  <a:ext cx="118872" cy="118872"/>
                  <a:chOff x="1577934" y="4414851"/>
                  <a:chExt cx="255591" cy="255591"/>
                </a:xfrm>
                <a:effectLst>
                  <a:outerShdw blurRad="63500" sx="102000" sy="102000" algn="ctr" rotWithShape="0">
                    <a:prstClr val="black">
                      <a:alpha val="40000"/>
                    </a:prstClr>
                  </a:outerShdw>
                </a:effectLst>
              </p:grpSpPr>
              <p:sp>
                <p:nvSpPr>
                  <p:cNvPr id="105" name="Oval 490"/>
                  <p:cNvSpPr/>
                  <p:nvPr/>
                </p:nvSpPr>
                <p:spPr bwMode="gray">
                  <a:xfrm>
                    <a:off x="1577934" y="4414851"/>
                    <a:ext cx="255591" cy="255591"/>
                  </a:xfrm>
                  <a:prstGeom prst="ellipse">
                    <a:avLst/>
                  </a:prstGeom>
                  <a:gradFill flip="none" rotWithShape="1">
                    <a:gsLst>
                      <a:gs pos="42000">
                        <a:srgbClr val="F8F8F8"/>
                      </a:gs>
                      <a:gs pos="87000">
                        <a:srgbClr val="DDDDDD"/>
                      </a:gs>
                      <a:gs pos="100000">
                        <a:srgbClr val="C0C0C0"/>
                      </a:gs>
                    </a:gsLst>
                    <a:lin ang="16200000" scaled="1"/>
                    <a:tileRect/>
                  </a:gradFill>
                  <a:ln>
                    <a:solidFill>
                      <a:srgbClr val="333333"/>
                    </a:solidFill>
                  </a:ln>
                  <a:effectLst>
                    <a:outerShdw blurRad="63500" sx="102000" sy="102000" algn="ctr" rotWithShape="0">
                      <a:prstClr val="black">
                        <a:alpha val="40000"/>
                      </a:prstClr>
                    </a:outerShdw>
                  </a:effectLst>
                  <a:scene3d>
                    <a:camera prst="orthographicFront">
                      <a:rot lat="0" lon="0" rev="0"/>
                    </a:camera>
                    <a:lightRig rig="balanced" dir="tl"/>
                  </a:scene3d>
                  <a:sp3d prstMaterial="plastic">
                    <a:bevelT w="101600" h="952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106" name="Chevron 491"/>
                  <p:cNvSpPr/>
                  <p:nvPr/>
                </p:nvSpPr>
                <p:spPr bwMode="gray">
                  <a:xfrm rot="16200000" flipH="1" flipV="1">
                    <a:off x="1640781" y="4475965"/>
                    <a:ext cx="127149" cy="146087"/>
                  </a:xfrm>
                  <a:prstGeom prst="chevron">
                    <a:avLst/>
                  </a:prstGeom>
                  <a:solidFill>
                    <a:srgbClr val="F0A73C"/>
                  </a:solidFill>
                  <a:ln w="25400" cap="flat" cmpd="sng" algn="ctr">
                    <a:noFill/>
                    <a:prstDash val="solid"/>
                  </a:ln>
                  <a:effectLst>
                    <a:innerShdw blurRad="114300">
                      <a:prstClr val="black"/>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grpSp>
            <p:grpSp>
              <p:nvGrpSpPr>
                <p:cNvPr id="101" name="Group 54"/>
                <p:cNvGrpSpPr/>
                <p:nvPr/>
              </p:nvGrpSpPr>
              <p:grpSpPr bwMode="gray">
                <a:xfrm>
                  <a:off x="2805856" y="4602069"/>
                  <a:ext cx="118872" cy="118872"/>
                  <a:chOff x="1577934" y="4414851"/>
                  <a:chExt cx="255591" cy="255591"/>
                </a:xfrm>
                <a:effectLst>
                  <a:outerShdw blurRad="63500" sx="102000" sy="102000" algn="ctr" rotWithShape="0">
                    <a:prstClr val="black">
                      <a:alpha val="40000"/>
                    </a:prstClr>
                  </a:outerShdw>
                </a:effectLst>
              </p:grpSpPr>
              <p:sp>
                <p:nvSpPr>
                  <p:cNvPr id="103" name="Oval 493"/>
                  <p:cNvSpPr/>
                  <p:nvPr/>
                </p:nvSpPr>
                <p:spPr bwMode="gray">
                  <a:xfrm>
                    <a:off x="1577934" y="4414851"/>
                    <a:ext cx="255591" cy="255591"/>
                  </a:xfrm>
                  <a:prstGeom prst="ellipse">
                    <a:avLst/>
                  </a:prstGeom>
                  <a:gradFill flip="none" rotWithShape="1">
                    <a:gsLst>
                      <a:gs pos="42000">
                        <a:srgbClr val="F8F8F8"/>
                      </a:gs>
                      <a:gs pos="87000">
                        <a:srgbClr val="DDDDDD"/>
                      </a:gs>
                      <a:gs pos="100000">
                        <a:srgbClr val="C0C0C0"/>
                      </a:gs>
                    </a:gsLst>
                    <a:lin ang="16200000" scaled="1"/>
                    <a:tileRect/>
                  </a:gradFill>
                  <a:ln>
                    <a:solidFill>
                      <a:srgbClr val="333333"/>
                    </a:solidFill>
                  </a:ln>
                  <a:effectLst>
                    <a:outerShdw blurRad="63500" sx="102000" sy="102000" algn="ctr" rotWithShape="0">
                      <a:prstClr val="black">
                        <a:alpha val="40000"/>
                      </a:prstClr>
                    </a:outerShdw>
                  </a:effectLst>
                  <a:scene3d>
                    <a:camera prst="orthographicFront">
                      <a:rot lat="0" lon="0" rev="0"/>
                    </a:camera>
                    <a:lightRig rig="balanced" dir="tl"/>
                  </a:scene3d>
                  <a:sp3d prstMaterial="plastic">
                    <a:bevelT w="101600" h="952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104" name="Chevron 494"/>
                  <p:cNvSpPr/>
                  <p:nvPr/>
                </p:nvSpPr>
                <p:spPr bwMode="gray">
                  <a:xfrm rot="16200000" flipH="1" flipV="1">
                    <a:off x="1640781" y="4475965"/>
                    <a:ext cx="127149" cy="146087"/>
                  </a:xfrm>
                  <a:prstGeom prst="chevron">
                    <a:avLst/>
                  </a:prstGeom>
                  <a:solidFill>
                    <a:srgbClr val="F0A73C"/>
                  </a:solidFill>
                  <a:ln w="25400" cap="flat" cmpd="sng" algn="ctr">
                    <a:noFill/>
                    <a:prstDash val="solid"/>
                  </a:ln>
                  <a:effectLst>
                    <a:innerShdw blurRad="114300">
                      <a:prstClr val="black"/>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grpSp>
            <p:sp>
              <p:nvSpPr>
                <p:cNvPr id="102" name="TG_Rounded Rectangle 25"/>
                <p:cNvSpPr/>
                <p:nvPr/>
              </p:nvSpPr>
              <p:spPr bwMode="gray">
                <a:xfrm>
                  <a:off x="725305" y="4639565"/>
                  <a:ext cx="2287908" cy="287738"/>
                </a:xfrm>
                <a:prstGeom prst="roundRect">
                  <a:avLst>
                    <a:gd name="adj" fmla="val 0"/>
                  </a:avLst>
                </a:prstGeom>
                <a:noFill/>
                <a:ln w="9525" cap="flat" cmpd="sng" algn="ctr">
                  <a:noFill/>
                  <a:prstDash val="solid"/>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HGP創英角ｺﾞｼｯｸUB" pitchFamily="50" charset="-128"/>
                      <a:ea typeface="HGP創英角ｺﾞｼｯｸUB" pitchFamily="50" charset="-128"/>
                    </a:rPr>
                    <a:t>ベンゼン</a:t>
                  </a:r>
                  <a:endParaRPr kumimoji="0" lang="en-US"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HGP創英角ｺﾞｼｯｸUB" pitchFamily="50" charset="-128"/>
                    <a:ea typeface="HGP創英角ｺﾞｼｯｸUB" pitchFamily="50" charset="-128"/>
                  </a:endParaRPr>
                </a:p>
              </p:txBody>
            </p:sp>
          </p:grpSp>
          <p:sp>
            <p:nvSpPr>
              <p:cNvPr id="98" name="テキスト ボックス 97"/>
              <p:cNvSpPr txBox="1"/>
              <p:nvPr/>
            </p:nvSpPr>
            <p:spPr>
              <a:xfrm>
                <a:off x="961020" y="4164707"/>
                <a:ext cx="1696498" cy="243471"/>
              </a:xfrm>
              <a:prstGeom prst="rect">
                <a:avLst/>
              </a:prstGeom>
              <a:noFill/>
            </p:spPr>
            <p:txBody>
              <a:bodyPr wrap="none" rtlCol="0">
                <a:spAutoFit/>
              </a:bodyPr>
              <a:lstStyle/>
              <a:p>
                <a:r>
                  <a:rPr lang="ja-JP" altLang="en-US" sz="1600" dirty="0" smtClean="0">
                    <a:solidFill>
                      <a:schemeClr val="bg2"/>
                    </a:solidFill>
                    <a:latin typeface="HGP創英角ｺﾞｼｯｸUB" pitchFamily="50" charset="-128"/>
                    <a:ea typeface="HGP創英角ｺﾞｼｯｸUB" pitchFamily="50" charset="-128"/>
                  </a:rPr>
                  <a:t>・ベンゼンの金属化</a:t>
                </a:r>
                <a:endParaRPr lang="en-US" altLang="ja-JP" sz="1600" dirty="0" smtClean="0">
                  <a:solidFill>
                    <a:schemeClr val="bg2"/>
                  </a:solidFill>
                  <a:latin typeface="HGP創英角ｺﾞｼｯｸUB" pitchFamily="50" charset="-128"/>
                  <a:ea typeface="HGP創英角ｺﾞｼｯｸUB" pitchFamily="50" charset="-128"/>
                </a:endParaRPr>
              </a:p>
            </p:txBody>
          </p:sp>
        </p:grpSp>
        <p:sp>
          <p:nvSpPr>
            <p:cNvPr id="94" name="テキスト ボックス 93"/>
            <p:cNvSpPr txBox="1"/>
            <p:nvPr/>
          </p:nvSpPr>
          <p:spPr>
            <a:xfrm>
              <a:off x="984890" y="4634829"/>
              <a:ext cx="1648760" cy="199203"/>
            </a:xfrm>
            <a:prstGeom prst="rect">
              <a:avLst/>
            </a:prstGeom>
            <a:noFill/>
          </p:spPr>
          <p:txBody>
            <a:bodyPr wrap="none" rtlCol="0">
              <a:spAutoFit/>
            </a:bodyPr>
            <a:lstStyle/>
            <a:p>
              <a:r>
                <a:rPr lang="en-US" altLang="ja-JP" sz="1200" b="1" i="1" dirty="0" smtClean="0">
                  <a:solidFill>
                    <a:schemeClr val="bg2"/>
                  </a:solidFill>
                  <a:latin typeface="Arial" pitchFamily="34" charset="0"/>
                  <a:ea typeface="HGP創英角ｺﾞｼｯｸUB" pitchFamily="50" charset="-128"/>
                  <a:cs typeface="Arial" pitchFamily="34" charset="0"/>
                </a:rPr>
                <a:t>PRL</a:t>
              </a:r>
              <a:r>
                <a:rPr lang="en-US" altLang="ja-JP" sz="1200" b="1" dirty="0" smtClean="0">
                  <a:solidFill>
                    <a:schemeClr val="bg2"/>
                  </a:solidFill>
                  <a:latin typeface="Arial" pitchFamily="34" charset="0"/>
                  <a:ea typeface="HGP創英角ｺﾞｼｯｸUB" pitchFamily="50" charset="-128"/>
                  <a:cs typeface="Arial" pitchFamily="34" charset="0"/>
                </a:rPr>
                <a:t> </a:t>
              </a:r>
              <a:r>
                <a:rPr lang="en-US" altLang="ja-JP" sz="1200" dirty="0" smtClean="0">
                  <a:solidFill>
                    <a:schemeClr val="bg2"/>
                  </a:solidFill>
                  <a:latin typeface="Arial" pitchFamily="34" charset="0"/>
                  <a:ea typeface="HGP創英角ｺﾞｼｯｸUB" pitchFamily="50" charset="-128"/>
                  <a:cs typeface="Arial" pitchFamily="34" charset="0"/>
                </a:rPr>
                <a:t>101, </a:t>
              </a:r>
              <a:r>
                <a:rPr lang="en-US" altLang="ja-JP" sz="1200" b="1" dirty="0" smtClean="0">
                  <a:solidFill>
                    <a:schemeClr val="bg2"/>
                  </a:solidFill>
                  <a:latin typeface="Arial" pitchFamily="34" charset="0"/>
                  <a:ea typeface="HGP創英角ｺﾞｼｯｸUB" pitchFamily="50" charset="-128"/>
                  <a:cs typeface="Arial" pitchFamily="34" charset="0"/>
                </a:rPr>
                <a:t>2008</a:t>
              </a:r>
              <a:r>
                <a:rPr lang="en-US" altLang="ja-JP" sz="1200" dirty="0" smtClean="0">
                  <a:solidFill>
                    <a:schemeClr val="bg2"/>
                  </a:solidFill>
                  <a:latin typeface="Arial" pitchFamily="34" charset="0"/>
                  <a:ea typeface="HGP創英角ｺﾞｼｯｸUB" pitchFamily="50" charset="-128"/>
                  <a:cs typeface="Arial" pitchFamily="34" charset="0"/>
                </a:rPr>
                <a:t>, 46801.</a:t>
              </a:r>
            </a:p>
          </p:txBody>
        </p:sp>
      </p:grpSp>
      <p:sp>
        <p:nvSpPr>
          <p:cNvPr id="109" name="テキスト ボックス 108"/>
          <p:cNvSpPr txBox="1"/>
          <p:nvPr/>
        </p:nvSpPr>
        <p:spPr>
          <a:xfrm>
            <a:off x="3638770" y="5992089"/>
            <a:ext cx="2101857" cy="646331"/>
          </a:xfrm>
          <a:prstGeom prst="rect">
            <a:avLst/>
          </a:prstGeom>
          <a:noFill/>
        </p:spPr>
        <p:txBody>
          <a:bodyPr wrap="none" rtlCol="0">
            <a:spAutoFit/>
          </a:bodyPr>
          <a:lstStyle/>
          <a:p>
            <a:r>
              <a:rPr lang="ja-JP" altLang="en-US" sz="1200" b="1" dirty="0" smtClean="0">
                <a:solidFill>
                  <a:schemeClr val="bg2"/>
                </a:solidFill>
                <a:latin typeface="Arial" pitchFamily="34" charset="0"/>
                <a:ea typeface="HGP創英角ｺﾞｼｯｸUB" pitchFamily="50" charset="-128"/>
                <a:cs typeface="Arial" pitchFamily="34" charset="0"/>
              </a:rPr>
              <a:t>東大　渡邊先生</a:t>
            </a:r>
            <a:endParaRPr lang="en-US" altLang="ja-JP" sz="1200" b="1" dirty="0" smtClean="0">
              <a:solidFill>
                <a:schemeClr val="bg2"/>
              </a:solidFill>
              <a:latin typeface="Arial" pitchFamily="34" charset="0"/>
              <a:ea typeface="HGP創英角ｺﾞｼｯｸUB" pitchFamily="50" charset="-128"/>
              <a:cs typeface="Arial" pitchFamily="34" charset="0"/>
            </a:endParaRPr>
          </a:p>
          <a:p>
            <a:r>
              <a:rPr lang="en-US" altLang="ja-JP" sz="1200" b="1" dirty="0" err="1" smtClean="0">
                <a:solidFill>
                  <a:schemeClr val="bg2"/>
                </a:solidFill>
                <a:latin typeface="Arial" pitchFamily="34" charset="0"/>
                <a:ea typeface="HGP創英角ｺﾞｼｯｸUB" pitchFamily="50" charset="-128"/>
                <a:cs typeface="Arial" pitchFamily="34" charset="0"/>
              </a:rPr>
              <a:t>Angew</a:t>
            </a:r>
            <a:r>
              <a:rPr lang="en-US" altLang="ja-JP" sz="1200" b="1" dirty="0" smtClean="0">
                <a:solidFill>
                  <a:schemeClr val="bg2"/>
                </a:solidFill>
                <a:latin typeface="Arial" pitchFamily="34" charset="0"/>
                <a:ea typeface="HGP創英角ｺﾞｼｯｸUB" pitchFamily="50" charset="-128"/>
                <a:cs typeface="Arial" pitchFamily="34" charset="0"/>
              </a:rPr>
              <a:t> </a:t>
            </a:r>
            <a:r>
              <a:rPr lang="en-US" altLang="ja-JP" sz="1200" b="1" dirty="0" err="1" smtClean="0">
                <a:solidFill>
                  <a:schemeClr val="bg2"/>
                </a:solidFill>
                <a:latin typeface="Arial" pitchFamily="34" charset="0"/>
                <a:ea typeface="HGP創英角ｺﾞｼｯｸUB" pitchFamily="50" charset="-128"/>
                <a:cs typeface="Arial" pitchFamily="34" charset="0"/>
              </a:rPr>
              <a:t>Chem</a:t>
            </a:r>
            <a:r>
              <a:rPr lang="en-US" altLang="ja-JP" sz="1200" b="1" dirty="0">
                <a:solidFill>
                  <a:schemeClr val="bg2"/>
                </a:solidFill>
                <a:latin typeface="Arial" pitchFamily="34" charset="0"/>
                <a:ea typeface="HGP創英角ｺﾞｼｯｸUB" pitchFamily="50" charset="-128"/>
                <a:cs typeface="Arial" pitchFamily="34" charset="0"/>
              </a:rPr>
              <a:t> </a:t>
            </a:r>
            <a:r>
              <a:rPr lang="en-US" altLang="ja-JP" sz="1200" b="1" dirty="0" smtClean="0">
                <a:solidFill>
                  <a:schemeClr val="bg2"/>
                </a:solidFill>
                <a:latin typeface="Arial" pitchFamily="34" charset="0"/>
                <a:ea typeface="HGP創英角ｺﾞｼｯｸUB" pitchFamily="50" charset="-128"/>
                <a:cs typeface="Arial" pitchFamily="34" charset="0"/>
              </a:rPr>
              <a:t>Int. Ed 2011</a:t>
            </a:r>
            <a:r>
              <a:rPr lang="en-US" altLang="ja-JP" sz="1200" dirty="0" smtClean="0">
                <a:solidFill>
                  <a:schemeClr val="bg2"/>
                </a:solidFill>
                <a:latin typeface="Arial" pitchFamily="34" charset="0"/>
                <a:ea typeface="HGP創英角ｺﾞｼｯｸUB" pitchFamily="50" charset="-128"/>
                <a:cs typeface="Arial" pitchFamily="34" charset="0"/>
              </a:rPr>
              <a:t>.</a:t>
            </a:r>
          </a:p>
          <a:p>
            <a:r>
              <a:rPr lang="en-US" altLang="ja-JP" sz="1200" b="1" dirty="0" err="1">
                <a:solidFill>
                  <a:schemeClr val="bg2"/>
                </a:solidFill>
                <a:latin typeface="Arial" pitchFamily="34" charset="0"/>
                <a:ea typeface="HGP創英角ｺﾞｼｯｸUB" pitchFamily="50" charset="-128"/>
                <a:cs typeface="Arial" pitchFamily="34" charset="0"/>
              </a:rPr>
              <a:t>Angew</a:t>
            </a:r>
            <a:r>
              <a:rPr lang="en-US" altLang="ja-JP" sz="1200" b="1" dirty="0">
                <a:solidFill>
                  <a:schemeClr val="bg2"/>
                </a:solidFill>
                <a:latin typeface="Arial" pitchFamily="34" charset="0"/>
                <a:ea typeface="HGP創英角ｺﾞｼｯｸUB" pitchFamily="50" charset="-128"/>
                <a:cs typeface="Arial" pitchFamily="34" charset="0"/>
              </a:rPr>
              <a:t> </a:t>
            </a:r>
            <a:r>
              <a:rPr lang="en-US" altLang="ja-JP" sz="1200" b="1" dirty="0" err="1">
                <a:solidFill>
                  <a:schemeClr val="bg2"/>
                </a:solidFill>
                <a:latin typeface="Arial" pitchFamily="34" charset="0"/>
                <a:ea typeface="HGP創英角ｺﾞｼｯｸUB" pitchFamily="50" charset="-128"/>
                <a:cs typeface="Arial" pitchFamily="34" charset="0"/>
              </a:rPr>
              <a:t>Chem</a:t>
            </a:r>
            <a:r>
              <a:rPr lang="en-US" altLang="ja-JP" sz="1200" b="1" dirty="0">
                <a:solidFill>
                  <a:schemeClr val="bg2"/>
                </a:solidFill>
                <a:latin typeface="Arial" pitchFamily="34" charset="0"/>
                <a:ea typeface="HGP創英角ｺﾞｼｯｸUB" pitchFamily="50" charset="-128"/>
                <a:cs typeface="Arial" pitchFamily="34" charset="0"/>
              </a:rPr>
              <a:t> Int. </a:t>
            </a:r>
            <a:r>
              <a:rPr lang="en-US" altLang="ja-JP" sz="1200" b="1" dirty="0" smtClean="0">
                <a:solidFill>
                  <a:schemeClr val="bg2"/>
                </a:solidFill>
                <a:latin typeface="Arial" pitchFamily="34" charset="0"/>
                <a:ea typeface="HGP創英角ｺﾞｼｯｸUB" pitchFamily="50" charset="-128"/>
                <a:cs typeface="Arial" pitchFamily="34" charset="0"/>
              </a:rPr>
              <a:t>Ed  2013</a:t>
            </a:r>
            <a:endParaRPr lang="en-US" altLang="ja-JP" sz="1200" dirty="0">
              <a:solidFill>
                <a:schemeClr val="bg2"/>
              </a:solidFill>
              <a:latin typeface="Arial" pitchFamily="34" charset="0"/>
              <a:ea typeface="HGP創英角ｺﾞｼｯｸUB" pitchFamily="50" charset="-128"/>
              <a:cs typeface="Arial" pitchFamily="34" charset="0"/>
            </a:endParaRPr>
          </a:p>
        </p:txBody>
      </p:sp>
      <p:pic>
        <p:nvPicPr>
          <p:cNvPr id="52" name="Picture 2" descr="C:\Users\kiguti\Documents\data\Figure\Ptbenzene121119.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8472" y="1972054"/>
            <a:ext cx="1505296" cy="112897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fig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7200" y="3202373"/>
            <a:ext cx="1499960" cy="17162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オブジェクト 1"/>
          <p:cNvGraphicFramePr>
            <a:graphicFrameLocks noChangeAspect="1"/>
          </p:cNvGraphicFramePr>
          <p:nvPr>
            <p:extLst>
              <p:ext uri="{D42A27DB-BD31-4B8C-83A1-F6EECF244321}">
                <p14:modId xmlns:p14="http://schemas.microsoft.com/office/powerpoint/2010/main" val="3762901099"/>
              </p:ext>
            </p:extLst>
          </p:nvPr>
        </p:nvGraphicFramePr>
        <p:xfrm>
          <a:off x="391731" y="3202373"/>
          <a:ext cx="1052221" cy="1503843"/>
        </p:xfrm>
        <a:graphic>
          <a:graphicData uri="http://schemas.openxmlformats.org/presentationml/2006/ole">
            <mc:AlternateContent xmlns:mc="http://schemas.openxmlformats.org/markup-compatibility/2006">
              <mc:Choice xmlns:v="urn:schemas-microsoft-com:vml" Requires="v">
                <p:oleObj spid="_x0000_s81942" name="ｸﾞﾗﾌ" r:id="rId6" imgW="2901600" imgH="4154400" progId="Origin50.Graph">
                  <p:embed/>
                </p:oleObj>
              </mc:Choice>
              <mc:Fallback>
                <p:oleObj name="ｸﾞﾗﾌ" r:id="rId6" imgW="2901600" imgH="4154400" progId="Origin50.Graph">
                  <p:embed/>
                  <p:pic>
                    <p:nvPicPr>
                      <p:cNvPr id="0" name="オブジェクト 3"/>
                      <p:cNvPicPr>
                        <a:picLocks noChangeAspect="1" noChangeArrowheads="1"/>
                      </p:cNvPicPr>
                      <p:nvPr/>
                    </p:nvPicPr>
                    <p:blipFill>
                      <a:blip r:embed="rId7"/>
                      <a:srcRect/>
                      <a:stretch>
                        <a:fillRect/>
                      </a:stretch>
                    </p:blipFill>
                    <p:spPr bwMode="auto">
                      <a:xfrm>
                        <a:off x="391731" y="3202373"/>
                        <a:ext cx="1052221" cy="1503843"/>
                      </a:xfrm>
                      <a:prstGeom prst="rect">
                        <a:avLst/>
                      </a:prstGeom>
                      <a:solidFill>
                        <a:schemeClr val="tx1"/>
                      </a:solidFill>
                      <a:ln>
                        <a:noFill/>
                      </a:ln>
                    </p:spPr>
                  </p:pic>
                </p:oleObj>
              </mc:Fallback>
            </mc:AlternateContent>
          </a:graphicData>
        </a:graphic>
      </p:graphicFrame>
      <p:pic>
        <p:nvPicPr>
          <p:cNvPr id="63"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60937" y="4075625"/>
            <a:ext cx="1792800" cy="130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オブジェクト 2"/>
          <p:cNvGraphicFramePr>
            <a:graphicFrameLocks noChangeAspect="1"/>
          </p:cNvGraphicFramePr>
          <p:nvPr>
            <p:extLst>
              <p:ext uri="{D42A27DB-BD31-4B8C-83A1-F6EECF244321}">
                <p14:modId xmlns:p14="http://schemas.microsoft.com/office/powerpoint/2010/main" val="4185310113"/>
              </p:ext>
            </p:extLst>
          </p:nvPr>
        </p:nvGraphicFramePr>
        <p:xfrm>
          <a:off x="4113851" y="3320502"/>
          <a:ext cx="1035152" cy="722841"/>
        </p:xfrm>
        <a:graphic>
          <a:graphicData uri="http://schemas.openxmlformats.org/presentationml/2006/ole">
            <mc:AlternateContent xmlns:mc="http://schemas.openxmlformats.org/markup-compatibility/2006">
              <mc:Choice xmlns:v="urn:schemas-microsoft-com:vml" Requires="v">
                <p:oleObj spid="_x0000_s81943" name="ｸﾞﾗﾌ" r:id="rId9" imgW="4154400" imgH="2901600" progId="Origin50.Graph">
                  <p:embed/>
                </p:oleObj>
              </mc:Choice>
              <mc:Fallback>
                <p:oleObj name="ｸﾞﾗﾌ" r:id="rId9" imgW="4154400" imgH="2901600" progId="Origin50.Graph">
                  <p:embed/>
                  <p:pic>
                    <p:nvPicPr>
                      <p:cNvPr id="0" name="Object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3851" y="3320502"/>
                        <a:ext cx="1035152" cy="722841"/>
                      </a:xfrm>
                      <a:prstGeom prst="rect">
                        <a:avLst/>
                      </a:prstGeom>
                      <a:solidFill>
                        <a:schemeClr val="tx1"/>
                      </a:solidFill>
                      <a:ln>
                        <a:noFill/>
                      </a:ln>
                    </p:spPr>
                  </p:pic>
                </p:oleObj>
              </mc:Fallback>
            </mc:AlternateContent>
          </a:graphicData>
        </a:graphic>
      </p:graphicFrame>
      <p:pic>
        <p:nvPicPr>
          <p:cNvPr id="65" name="図 2"/>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93513" y="2060848"/>
            <a:ext cx="840676" cy="12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 name="Group 26"/>
          <p:cNvGrpSpPr>
            <a:grpSpLocks/>
          </p:cNvGrpSpPr>
          <p:nvPr/>
        </p:nvGrpSpPr>
        <p:grpSpPr bwMode="auto">
          <a:xfrm>
            <a:off x="4482930" y="1757163"/>
            <a:ext cx="1242303" cy="1736767"/>
            <a:chOff x="0" y="0"/>
            <a:chExt cx="2096" cy="3657"/>
          </a:xfrm>
          <a:noFill/>
        </p:grpSpPr>
        <p:pic>
          <p:nvPicPr>
            <p:cNvPr id="67" name="Picture 2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5" y="1152"/>
              <a:ext cx="1424" cy="1545"/>
            </a:xfrm>
            <a:prstGeom prst="rect">
              <a:avLst/>
            </a:prstGeom>
            <a:grpFill/>
            <a:ln>
              <a:noFill/>
            </a:ln>
            <a:extLst>
              <a:ext uri="{91240B29-F687-4F45-9708-019B960494DF}">
                <a14:hiddenLine xmlns:a14="http://schemas.microsoft.com/office/drawing/2010/main" w="12700" cap="flat">
                  <a:solidFill>
                    <a:schemeClr val="tx1"/>
                  </a:solidFill>
                  <a:miter lim="800000"/>
                  <a:headEnd/>
                  <a:tailEnd/>
                </a14:hiddenLine>
              </a:ext>
            </a:extLst>
          </p:spPr>
        </p:pic>
        <p:grpSp>
          <p:nvGrpSpPr>
            <p:cNvPr id="68" name="Group 25"/>
            <p:cNvGrpSpPr>
              <a:grpSpLocks/>
            </p:cNvGrpSpPr>
            <p:nvPr/>
          </p:nvGrpSpPr>
          <p:grpSpPr bwMode="auto">
            <a:xfrm>
              <a:off x="0" y="0"/>
              <a:ext cx="2096" cy="3657"/>
              <a:chOff x="0" y="0"/>
              <a:chExt cx="2096" cy="3657"/>
            </a:xfrm>
            <a:grpFill/>
          </p:grpSpPr>
          <p:pic>
            <p:nvPicPr>
              <p:cNvPr id="69" name="Picture 2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2096" cy="1397"/>
              </a:xfrm>
              <a:prstGeom prst="rect">
                <a:avLst/>
              </a:prstGeom>
              <a:grpFill/>
              <a:ln>
                <a:noFill/>
              </a:ln>
              <a:extLst>
                <a:ext uri="{91240B29-F687-4F45-9708-019B960494DF}">
                  <a14:hiddenLine xmlns:a14="http://schemas.microsoft.com/office/drawing/2010/main" w="12700" cap="flat">
                    <a:solidFill>
                      <a:schemeClr val="tx1"/>
                    </a:solidFill>
                    <a:miter lim="800000"/>
                    <a:headEnd/>
                    <a:tailEnd/>
                  </a14:hiddenLine>
                </a:ext>
              </a:extLst>
            </p:spPr>
          </p:pic>
          <p:pic>
            <p:nvPicPr>
              <p:cNvPr id="77" name="Picture 2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10856">
                <a:off x="57" y="2306"/>
                <a:ext cx="1979" cy="1320"/>
              </a:xfrm>
              <a:prstGeom prst="rect">
                <a:avLst/>
              </a:prstGeom>
              <a:grpFill/>
              <a:ln>
                <a:noFill/>
              </a:ln>
              <a:extLst>
                <a:ext uri="{91240B29-F687-4F45-9708-019B960494DF}">
                  <a14:hiddenLine xmlns:a14="http://schemas.microsoft.com/office/drawing/2010/main" w="12700" cap="flat">
                    <a:solidFill>
                      <a:schemeClr val="tx1"/>
                    </a:solidFill>
                    <a:miter lim="800000"/>
                    <a:headEnd/>
                    <a:tailEnd/>
                  </a14:hiddenLine>
                </a:ext>
              </a:extLst>
            </p:spPr>
          </p:pic>
        </p:grpSp>
      </p:grpSp>
      <p:pic>
        <p:nvPicPr>
          <p:cNvPr id="81926"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73710" y="3777676"/>
            <a:ext cx="2577865" cy="1308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8"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15071" y="2152967"/>
            <a:ext cx="122872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9"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99775" y="1959934"/>
            <a:ext cx="1628775"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9797244"/>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29" name="Text Box 15"/>
          <p:cNvSpPr txBox="1">
            <a:spLocks noChangeArrowheads="1"/>
          </p:cNvSpPr>
          <p:nvPr/>
        </p:nvSpPr>
        <p:spPr bwMode="auto">
          <a:xfrm>
            <a:off x="2153901" y="0"/>
            <a:ext cx="4860925" cy="707886"/>
          </a:xfrm>
          <a:prstGeom prst="rect">
            <a:avLst/>
          </a:prstGeom>
          <a:noFill/>
          <a:ln w="28575">
            <a:noFill/>
            <a:miter lim="800000"/>
            <a:headEnd/>
            <a:tailEnd/>
          </a:ln>
        </p:spPr>
        <p:txBody>
          <a:bodyPr wrap="square">
            <a:spAutoFit/>
          </a:bodyPr>
          <a:lstStyle>
            <a:lvl1pPr>
              <a:defRPr kumimoji="1">
                <a:solidFill>
                  <a:schemeClr val="tx1"/>
                </a:solidFill>
                <a:latin typeface="Arial" pitchFamily="34" charset="0"/>
                <a:ea typeface="HGP明朝E" pitchFamily="18" charset="-128"/>
              </a:defRPr>
            </a:lvl1pPr>
            <a:lvl2pPr marL="742950" indent="-285750">
              <a:defRPr kumimoji="1">
                <a:solidFill>
                  <a:schemeClr val="tx1"/>
                </a:solidFill>
                <a:latin typeface="Arial" pitchFamily="34" charset="0"/>
                <a:ea typeface="HGP明朝E" pitchFamily="18" charset="-128"/>
              </a:defRPr>
            </a:lvl2pPr>
            <a:lvl3pPr marL="1143000" indent="-228600">
              <a:defRPr kumimoji="1">
                <a:solidFill>
                  <a:schemeClr val="tx1"/>
                </a:solidFill>
                <a:latin typeface="Arial" pitchFamily="34" charset="0"/>
                <a:ea typeface="HGP明朝E" pitchFamily="18" charset="-128"/>
              </a:defRPr>
            </a:lvl3pPr>
            <a:lvl4pPr marL="1600200" indent="-228600">
              <a:defRPr kumimoji="1">
                <a:solidFill>
                  <a:schemeClr val="tx1"/>
                </a:solidFill>
                <a:latin typeface="Arial" pitchFamily="34" charset="0"/>
                <a:ea typeface="HGP明朝E" pitchFamily="18" charset="-128"/>
              </a:defRPr>
            </a:lvl4pPr>
            <a:lvl5pPr marL="2057400" indent="-228600">
              <a:defRPr kumimoji="1">
                <a:solidFill>
                  <a:schemeClr val="tx1"/>
                </a:solidFill>
                <a:latin typeface="Arial" pitchFamily="34" charset="0"/>
                <a:ea typeface="HGP明朝E" pitchFamily="18" charset="-128"/>
              </a:defRPr>
            </a:lvl5pPr>
            <a:lvl6pPr marL="2514600" indent="-228600" fontAlgn="base">
              <a:spcBef>
                <a:spcPct val="0"/>
              </a:spcBef>
              <a:spcAft>
                <a:spcPct val="0"/>
              </a:spcAft>
              <a:defRPr kumimoji="1">
                <a:solidFill>
                  <a:schemeClr val="tx1"/>
                </a:solidFill>
                <a:latin typeface="Arial" pitchFamily="34" charset="0"/>
                <a:ea typeface="HGP明朝E" pitchFamily="18" charset="-128"/>
              </a:defRPr>
            </a:lvl6pPr>
            <a:lvl7pPr marL="2971800" indent="-228600" fontAlgn="base">
              <a:spcBef>
                <a:spcPct val="0"/>
              </a:spcBef>
              <a:spcAft>
                <a:spcPct val="0"/>
              </a:spcAft>
              <a:defRPr kumimoji="1">
                <a:solidFill>
                  <a:schemeClr val="tx1"/>
                </a:solidFill>
                <a:latin typeface="Arial" pitchFamily="34" charset="0"/>
                <a:ea typeface="HGP明朝E" pitchFamily="18" charset="-128"/>
              </a:defRPr>
            </a:lvl7pPr>
            <a:lvl8pPr marL="3429000" indent="-228600" fontAlgn="base">
              <a:spcBef>
                <a:spcPct val="0"/>
              </a:spcBef>
              <a:spcAft>
                <a:spcPct val="0"/>
              </a:spcAft>
              <a:defRPr kumimoji="1">
                <a:solidFill>
                  <a:schemeClr val="tx1"/>
                </a:solidFill>
                <a:latin typeface="Arial" pitchFamily="34" charset="0"/>
                <a:ea typeface="HGP明朝E" pitchFamily="18" charset="-128"/>
              </a:defRPr>
            </a:lvl8pPr>
            <a:lvl9pPr marL="3886200" indent="-228600" fontAlgn="base">
              <a:spcBef>
                <a:spcPct val="0"/>
              </a:spcBef>
              <a:spcAft>
                <a:spcPct val="0"/>
              </a:spcAft>
              <a:defRPr kumimoji="1">
                <a:solidFill>
                  <a:schemeClr val="tx1"/>
                </a:solidFill>
                <a:latin typeface="Arial" pitchFamily="34" charset="0"/>
                <a:ea typeface="HGP明朝E" pitchFamily="18" charset="-128"/>
              </a:defRPr>
            </a:lvl9pPr>
          </a:lstStyle>
          <a:p>
            <a:pPr algn="ctr"/>
            <a:r>
              <a:rPr lang="ja-JP" altLang="en-US" sz="4000" b="1" dirty="0">
                <a:solidFill>
                  <a:srgbClr val="FFC000"/>
                </a:solidFill>
                <a:latin typeface="HGS創英角ｺﾞｼｯｸUB" pitchFamily="50" charset="-128"/>
                <a:ea typeface="HGS創英角ｺﾞｼｯｸUB" pitchFamily="50" charset="-128"/>
              </a:rPr>
              <a:t>電気伝導度計測</a:t>
            </a:r>
            <a:r>
              <a:rPr lang="ja-JP" altLang="en-US" sz="4000" b="1" dirty="0">
                <a:solidFill>
                  <a:srgbClr val="FFC000"/>
                </a:solidFill>
              </a:rPr>
              <a:t>　</a:t>
            </a:r>
          </a:p>
        </p:txBody>
      </p:sp>
      <p:sp>
        <p:nvSpPr>
          <p:cNvPr id="22" name="Rectangle 4"/>
          <p:cNvSpPr>
            <a:spLocks noChangeArrowheads="1"/>
          </p:cNvSpPr>
          <p:nvPr/>
        </p:nvSpPr>
        <p:spPr bwMode="auto">
          <a:xfrm>
            <a:off x="1116013" y="836712"/>
            <a:ext cx="7848600" cy="71438"/>
          </a:xfrm>
          <a:prstGeom prst="rect">
            <a:avLst/>
          </a:prstGeom>
          <a:solidFill>
            <a:srgbClr val="FD6555"/>
          </a:solidFill>
          <a:ln>
            <a:noFill/>
          </a:ln>
          <a:extLst/>
        </p:spPr>
        <p:txBody>
          <a:bodyPr wrap="none" anchor="ctr"/>
          <a:lstStyle/>
          <a:p>
            <a:endParaRPr lang="ja-JP" altLang="en-US"/>
          </a:p>
        </p:txBody>
      </p:sp>
      <p:sp>
        <p:nvSpPr>
          <p:cNvPr id="7" name="Text Box 3"/>
          <p:cNvSpPr txBox="1">
            <a:spLocks noChangeArrowheads="1"/>
          </p:cNvSpPr>
          <p:nvPr/>
        </p:nvSpPr>
        <p:spPr bwMode="auto">
          <a:xfrm>
            <a:off x="5555434" y="1532482"/>
            <a:ext cx="3409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itchFamily="34" charset="0"/>
                <a:ea typeface="HGP明朝E" pitchFamily="18" charset="-128"/>
              </a:defRPr>
            </a:lvl1pPr>
            <a:lvl2pPr marL="742950" indent="-285750">
              <a:defRPr kumimoji="1">
                <a:solidFill>
                  <a:schemeClr val="tx1"/>
                </a:solidFill>
                <a:latin typeface="Arial" pitchFamily="34" charset="0"/>
                <a:ea typeface="HGP明朝E" pitchFamily="18" charset="-128"/>
              </a:defRPr>
            </a:lvl2pPr>
            <a:lvl3pPr marL="1143000" indent="-228600">
              <a:defRPr kumimoji="1">
                <a:solidFill>
                  <a:schemeClr val="tx1"/>
                </a:solidFill>
                <a:latin typeface="Arial" pitchFamily="34" charset="0"/>
                <a:ea typeface="HGP明朝E" pitchFamily="18" charset="-128"/>
              </a:defRPr>
            </a:lvl3pPr>
            <a:lvl4pPr marL="1600200" indent="-228600">
              <a:defRPr kumimoji="1">
                <a:solidFill>
                  <a:schemeClr val="tx1"/>
                </a:solidFill>
                <a:latin typeface="Arial" pitchFamily="34" charset="0"/>
                <a:ea typeface="HGP明朝E" pitchFamily="18" charset="-128"/>
              </a:defRPr>
            </a:lvl4pPr>
            <a:lvl5pPr marL="2057400" indent="-228600">
              <a:defRPr kumimoji="1">
                <a:solidFill>
                  <a:schemeClr val="tx1"/>
                </a:solidFill>
                <a:latin typeface="Arial" pitchFamily="34" charset="0"/>
                <a:ea typeface="HGP明朝E" pitchFamily="18" charset="-128"/>
              </a:defRPr>
            </a:lvl5pPr>
            <a:lvl6pPr marL="2514600" indent="-228600" fontAlgn="base">
              <a:spcBef>
                <a:spcPct val="0"/>
              </a:spcBef>
              <a:spcAft>
                <a:spcPct val="0"/>
              </a:spcAft>
              <a:defRPr kumimoji="1">
                <a:solidFill>
                  <a:schemeClr val="tx1"/>
                </a:solidFill>
                <a:latin typeface="Arial" pitchFamily="34" charset="0"/>
                <a:ea typeface="HGP明朝E" pitchFamily="18" charset="-128"/>
              </a:defRPr>
            </a:lvl6pPr>
            <a:lvl7pPr marL="2971800" indent="-228600" fontAlgn="base">
              <a:spcBef>
                <a:spcPct val="0"/>
              </a:spcBef>
              <a:spcAft>
                <a:spcPct val="0"/>
              </a:spcAft>
              <a:defRPr kumimoji="1">
                <a:solidFill>
                  <a:schemeClr val="tx1"/>
                </a:solidFill>
                <a:latin typeface="Arial" pitchFamily="34" charset="0"/>
                <a:ea typeface="HGP明朝E" pitchFamily="18" charset="-128"/>
              </a:defRPr>
            </a:lvl7pPr>
            <a:lvl8pPr marL="3429000" indent="-228600" fontAlgn="base">
              <a:spcBef>
                <a:spcPct val="0"/>
              </a:spcBef>
              <a:spcAft>
                <a:spcPct val="0"/>
              </a:spcAft>
              <a:defRPr kumimoji="1">
                <a:solidFill>
                  <a:schemeClr val="tx1"/>
                </a:solidFill>
                <a:latin typeface="Arial" pitchFamily="34" charset="0"/>
                <a:ea typeface="HGP明朝E" pitchFamily="18" charset="-128"/>
              </a:defRPr>
            </a:lvl8pPr>
            <a:lvl9pPr marL="3886200" indent="-228600" fontAlgn="base">
              <a:spcBef>
                <a:spcPct val="0"/>
              </a:spcBef>
              <a:spcAft>
                <a:spcPct val="0"/>
              </a:spcAft>
              <a:defRPr kumimoji="1">
                <a:solidFill>
                  <a:schemeClr val="tx1"/>
                </a:solidFill>
                <a:latin typeface="Arial" pitchFamily="34" charset="0"/>
                <a:ea typeface="HGP明朝E" pitchFamily="18" charset="-128"/>
              </a:defRPr>
            </a:lvl9pPr>
          </a:lstStyle>
          <a:p>
            <a:r>
              <a:rPr lang="ja-JP" altLang="en-US" sz="2000" b="1" dirty="0" smtClean="0">
                <a:solidFill>
                  <a:srgbClr val="FFC000"/>
                </a:solidFill>
                <a:latin typeface="HGSｺﾞｼｯｸM" pitchFamily="50" charset="-128"/>
                <a:ea typeface="HGSｺﾞｼｯｸM" pitchFamily="50" charset="-128"/>
              </a:rPr>
              <a:t>コンダクタンストレース</a:t>
            </a:r>
            <a:endParaRPr lang="ja-JP" altLang="en-US" sz="2000" b="1" dirty="0">
              <a:solidFill>
                <a:srgbClr val="FFC000"/>
              </a:solidFill>
              <a:latin typeface="HGSｺﾞｼｯｸM" pitchFamily="50" charset="-128"/>
              <a:ea typeface="HGSｺﾞｼｯｸM" pitchFamily="50" charset="-128"/>
            </a:endParaRPr>
          </a:p>
        </p:txBody>
      </p:sp>
      <p:graphicFrame>
        <p:nvGraphicFramePr>
          <p:cNvPr id="17" name="Object 14"/>
          <p:cNvGraphicFramePr>
            <a:graphicFrameLocks noChangeAspect="1"/>
          </p:cNvGraphicFramePr>
          <p:nvPr>
            <p:extLst>
              <p:ext uri="{D42A27DB-BD31-4B8C-83A1-F6EECF244321}">
                <p14:modId xmlns:p14="http://schemas.microsoft.com/office/powerpoint/2010/main" val="227213441"/>
              </p:ext>
            </p:extLst>
          </p:nvPr>
        </p:nvGraphicFramePr>
        <p:xfrm>
          <a:off x="4987485" y="2067170"/>
          <a:ext cx="4087813" cy="4194175"/>
        </p:xfrm>
        <a:graphic>
          <a:graphicData uri="http://schemas.openxmlformats.org/presentationml/2006/ole">
            <mc:AlternateContent xmlns:mc="http://schemas.openxmlformats.org/markup-compatibility/2006">
              <mc:Choice xmlns:v="urn:schemas-microsoft-com:vml" Requires="v">
                <p:oleObj spid="_x0000_s76814" name="ｸﾞﾗﾌ" r:id="rId3" imgW="2683459" imgH="2755392" progId="Origin50.Graph">
                  <p:embed/>
                </p:oleObj>
              </mc:Choice>
              <mc:Fallback>
                <p:oleObj name="ｸﾞﾗﾌ" r:id="rId3" imgW="2683459" imgH="2755392" progId="Origin50.Grap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7485" y="2067170"/>
                        <a:ext cx="4087813" cy="4194175"/>
                      </a:xfrm>
                      <a:prstGeom prst="rect">
                        <a:avLst/>
                      </a:prstGeom>
                      <a:solidFill>
                        <a:schemeClr val="tx1"/>
                      </a:solidFill>
                      <a:ln>
                        <a:noFill/>
                      </a:ln>
                      <a:effectLst/>
                      <a:extLst/>
                    </p:spPr>
                  </p:pic>
                </p:oleObj>
              </mc:Fallback>
            </mc:AlternateContent>
          </a:graphicData>
        </a:graphic>
      </p:graphicFrame>
      <p:pic>
        <p:nvPicPr>
          <p:cNvPr id="11" name="Picture 6" descr="benzene-pt2のコピー"/>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674" y="2787250"/>
            <a:ext cx="1152525" cy="858837"/>
          </a:xfrm>
          <a:prstGeom prst="rect">
            <a:avLst/>
          </a:prstGeom>
          <a:solidFill>
            <a:schemeClr val="bg1"/>
          </a:solidFill>
          <a:ln>
            <a:noFill/>
          </a:ln>
          <a:extLst/>
        </p:spPr>
      </p:pic>
      <p:sp>
        <p:nvSpPr>
          <p:cNvPr id="12" name="Line 7"/>
          <p:cNvSpPr>
            <a:spLocks noChangeShapeType="1"/>
          </p:cNvSpPr>
          <p:nvPr/>
        </p:nvSpPr>
        <p:spPr bwMode="auto">
          <a:xfrm flipV="1">
            <a:off x="8814224" y="2715812"/>
            <a:ext cx="0" cy="498475"/>
          </a:xfrm>
          <a:prstGeom prst="line">
            <a:avLst/>
          </a:prstGeom>
          <a:noFill/>
          <a:ln w="25400"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 name="Line 8"/>
          <p:cNvSpPr>
            <a:spLocks noChangeShapeType="1"/>
          </p:cNvSpPr>
          <p:nvPr/>
        </p:nvSpPr>
        <p:spPr bwMode="auto">
          <a:xfrm>
            <a:off x="7715674" y="2815825"/>
            <a:ext cx="1098550" cy="1587"/>
          </a:xfrm>
          <a:prstGeom prst="line">
            <a:avLst/>
          </a:prstGeom>
          <a:noFill/>
          <a:ln w="25400">
            <a:solidFill>
              <a:schemeClr val="bg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Line 9"/>
          <p:cNvSpPr>
            <a:spLocks noChangeShapeType="1"/>
          </p:cNvSpPr>
          <p:nvPr/>
        </p:nvSpPr>
        <p:spPr bwMode="auto">
          <a:xfrm flipV="1">
            <a:off x="7715674" y="2715812"/>
            <a:ext cx="0" cy="498475"/>
          </a:xfrm>
          <a:prstGeom prst="line">
            <a:avLst/>
          </a:prstGeom>
          <a:noFill/>
          <a:ln w="25400"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Text Box 10"/>
          <p:cNvSpPr txBox="1">
            <a:spLocks noChangeArrowheads="1"/>
          </p:cNvSpPr>
          <p:nvPr/>
        </p:nvSpPr>
        <p:spPr bwMode="auto">
          <a:xfrm>
            <a:off x="7743799" y="2441174"/>
            <a:ext cx="1058863" cy="274638"/>
          </a:xfrm>
          <a:prstGeom prst="rect">
            <a:avLst/>
          </a:prstGeom>
          <a:noFill/>
          <a:ln>
            <a:noFill/>
          </a:ln>
          <a:effectLs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200" dirty="0">
                <a:solidFill>
                  <a:schemeClr val="bg2"/>
                </a:solidFill>
                <a:latin typeface="Times New Roman" pitchFamily="18" charset="0"/>
                <a:ea typeface="HGP明朝E" pitchFamily="18" charset="-128"/>
              </a:rPr>
              <a:t>Stretch length</a:t>
            </a:r>
          </a:p>
        </p:txBody>
      </p:sp>
      <p:pic>
        <p:nvPicPr>
          <p:cNvPr id="16" name="図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592" y="1471560"/>
            <a:ext cx="3168352" cy="4556683"/>
          </a:xfrm>
          <a:prstGeom prst="rect">
            <a:avLst/>
          </a:prstGeom>
        </p:spPr>
      </p:pic>
    </p:spTree>
    <p:extLst>
      <p:ext uri="{BB962C8B-B14F-4D97-AF65-F5344CB8AC3E}">
        <p14:creationId xmlns:p14="http://schemas.microsoft.com/office/powerpoint/2010/main" val="2941018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50" name="Text Box 3"/>
          <p:cNvSpPr txBox="1">
            <a:spLocks noChangeArrowheads="1"/>
          </p:cNvSpPr>
          <p:nvPr/>
        </p:nvSpPr>
        <p:spPr bwMode="auto">
          <a:xfrm>
            <a:off x="0" y="4365625"/>
            <a:ext cx="26463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itchFamily="34" charset="0"/>
                <a:ea typeface="HGP明朝E" pitchFamily="18" charset="-128"/>
              </a:defRPr>
            </a:lvl1pPr>
            <a:lvl2pPr marL="742950" indent="-285750">
              <a:defRPr kumimoji="1">
                <a:solidFill>
                  <a:schemeClr val="tx1"/>
                </a:solidFill>
                <a:latin typeface="Arial" pitchFamily="34" charset="0"/>
                <a:ea typeface="HGP明朝E" pitchFamily="18" charset="-128"/>
              </a:defRPr>
            </a:lvl2pPr>
            <a:lvl3pPr marL="1143000" indent="-228600">
              <a:defRPr kumimoji="1">
                <a:solidFill>
                  <a:schemeClr val="tx1"/>
                </a:solidFill>
                <a:latin typeface="Arial" pitchFamily="34" charset="0"/>
                <a:ea typeface="HGP明朝E" pitchFamily="18" charset="-128"/>
              </a:defRPr>
            </a:lvl3pPr>
            <a:lvl4pPr marL="1600200" indent="-228600">
              <a:defRPr kumimoji="1">
                <a:solidFill>
                  <a:schemeClr val="tx1"/>
                </a:solidFill>
                <a:latin typeface="Arial" pitchFamily="34" charset="0"/>
                <a:ea typeface="HGP明朝E" pitchFamily="18" charset="-128"/>
              </a:defRPr>
            </a:lvl4pPr>
            <a:lvl5pPr marL="2057400" indent="-228600">
              <a:defRPr kumimoji="1">
                <a:solidFill>
                  <a:schemeClr val="tx1"/>
                </a:solidFill>
                <a:latin typeface="Arial" pitchFamily="34" charset="0"/>
                <a:ea typeface="HGP明朝E" pitchFamily="18" charset="-128"/>
              </a:defRPr>
            </a:lvl5pPr>
            <a:lvl6pPr marL="2514600" indent="-228600" fontAlgn="base">
              <a:spcBef>
                <a:spcPct val="0"/>
              </a:spcBef>
              <a:spcAft>
                <a:spcPct val="0"/>
              </a:spcAft>
              <a:defRPr kumimoji="1">
                <a:solidFill>
                  <a:schemeClr val="tx1"/>
                </a:solidFill>
                <a:latin typeface="Arial" pitchFamily="34" charset="0"/>
                <a:ea typeface="HGP明朝E" pitchFamily="18" charset="-128"/>
              </a:defRPr>
            </a:lvl6pPr>
            <a:lvl7pPr marL="2971800" indent="-228600" fontAlgn="base">
              <a:spcBef>
                <a:spcPct val="0"/>
              </a:spcBef>
              <a:spcAft>
                <a:spcPct val="0"/>
              </a:spcAft>
              <a:defRPr kumimoji="1">
                <a:solidFill>
                  <a:schemeClr val="tx1"/>
                </a:solidFill>
                <a:latin typeface="Arial" pitchFamily="34" charset="0"/>
                <a:ea typeface="HGP明朝E" pitchFamily="18" charset="-128"/>
              </a:defRPr>
            </a:lvl7pPr>
            <a:lvl8pPr marL="3429000" indent="-228600" fontAlgn="base">
              <a:spcBef>
                <a:spcPct val="0"/>
              </a:spcBef>
              <a:spcAft>
                <a:spcPct val="0"/>
              </a:spcAft>
              <a:defRPr kumimoji="1">
                <a:solidFill>
                  <a:schemeClr val="tx1"/>
                </a:solidFill>
                <a:latin typeface="Arial" pitchFamily="34" charset="0"/>
                <a:ea typeface="HGP明朝E" pitchFamily="18" charset="-128"/>
              </a:defRPr>
            </a:lvl8pPr>
            <a:lvl9pPr marL="3886200" indent="-228600" fontAlgn="base">
              <a:spcBef>
                <a:spcPct val="0"/>
              </a:spcBef>
              <a:spcAft>
                <a:spcPct val="0"/>
              </a:spcAft>
              <a:defRPr kumimoji="1">
                <a:solidFill>
                  <a:schemeClr val="tx1"/>
                </a:solidFill>
                <a:latin typeface="Arial" pitchFamily="34" charset="0"/>
                <a:ea typeface="HGP明朝E" pitchFamily="18" charset="-128"/>
              </a:defRPr>
            </a:lvl9pPr>
          </a:lstStyle>
          <a:p>
            <a:r>
              <a:rPr lang="ja-JP" altLang="en-US" sz="2000" dirty="0">
                <a:latin typeface="HGSｺﾞｼｯｸM" pitchFamily="50" charset="-128"/>
                <a:ea typeface="HGSｺﾞｼｯｸM" pitchFamily="50" charset="-128"/>
              </a:rPr>
              <a:t>１伝導軌道あたりの</a:t>
            </a:r>
          </a:p>
          <a:p>
            <a:r>
              <a:rPr lang="ja-JP" altLang="en-US" sz="2000" dirty="0">
                <a:latin typeface="HGSｺﾞｼｯｸM" pitchFamily="50" charset="-128"/>
                <a:ea typeface="HGSｺﾞｼｯｸM" pitchFamily="50" charset="-128"/>
              </a:rPr>
              <a:t>　ノイズパワー</a:t>
            </a:r>
          </a:p>
        </p:txBody>
      </p:sp>
      <p:sp>
        <p:nvSpPr>
          <p:cNvPr id="43051" name="Text Box 4"/>
          <p:cNvSpPr txBox="1">
            <a:spLocks noChangeArrowheads="1"/>
          </p:cNvSpPr>
          <p:nvPr/>
        </p:nvSpPr>
        <p:spPr bwMode="auto">
          <a:xfrm>
            <a:off x="179388" y="692150"/>
            <a:ext cx="5724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HGP明朝E" pitchFamily="18" charset="-128"/>
              </a:defRPr>
            </a:lvl1pPr>
            <a:lvl2pPr marL="742950" indent="-285750">
              <a:defRPr kumimoji="1">
                <a:solidFill>
                  <a:schemeClr val="tx1"/>
                </a:solidFill>
                <a:latin typeface="Arial" pitchFamily="34" charset="0"/>
                <a:ea typeface="HGP明朝E" pitchFamily="18" charset="-128"/>
              </a:defRPr>
            </a:lvl2pPr>
            <a:lvl3pPr marL="1143000" indent="-228600">
              <a:defRPr kumimoji="1">
                <a:solidFill>
                  <a:schemeClr val="tx1"/>
                </a:solidFill>
                <a:latin typeface="Arial" pitchFamily="34" charset="0"/>
                <a:ea typeface="HGP明朝E" pitchFamily="18" charset="-128"/>
              </a:defRPr>
            </a:lvl3pPr>
            <a:lvl4pPr marL="1600200" indent="-228600">
              <a:defRPr kumimoji="1">
                <a:solidFill>
                  <a:schemeClr val="tx1"/>
                </a:solidFill>
                <a:latin typeface="Arial" pitchFamily="34" charset="0"/>
                <a:ea typeface="HGP明朝E" pitchFamily="18" charset="-128"/>
              </a:defRPr>
            </a:lvl4pPr>
            <a:lvl5pPr marL="2057400" indent="-228600">
              <a:defRPr kumimoji="1">
                <a:solidFill>
                  <a:schemeClr val="tx1"/>
                </a:solidFill>
                <a:latin typeface="Arial" pitchFamily="34" charset="0"/>
                <a:ea typeface="HGP明朝E" pitchFamily="18" charset="-128"/>
              </a:defRPr>
            </a:lvl5pPr>
            <a:lvl6pPr marL="2514600" indent="-228600" fontAlgn="base">
              <a:spcBef>
                <a:spcPct val="0"/>
              </a:spcBef>
              <a:spcAft>
                <a:spcPct val="0"/>
              </a:spcAft>
              <a:defRPr kumimoji="1">
                <a:solidFill>
                  <a:schemeClr val="tx1"/>
                </a:solidFill>
                <a:latin typeface="Arial" pitchFamily="34" charset="0"/>
                <a:ea typeface="HGP明朝E" pitchFamily="18" charset="-128"/>
              </a:defRPr>
            </a:lvl6pPr>
            <a:lvl7pPr marL="2971800" indent="-228600" fontAlgn="base">
              <a:spcBef>
                <a:spcPct val="0"/>
              </a:spcBef>
              <a:spcAft>
                <a:spcPct val="0"/>
              </a:spcAft>
              <a:defRPr kumimoji="1">
                <a:solidFill>
                  <a:schemeClr val="tx1"/>
                </a:solidFill>
                <a:latin typeface="Arial" pitchFamily="34" charset="0"/>
                <a:ea typeface="HGP明朝E" pitchFamily="18" charset="-128"/>
              </a:defRPr>
            </a:lvl7pPr>
            <a:lvl8pPr marL="3429000" indent="-228600" fontAlgn="base">
              <a:spcBef>
                <a:spcPct val="0"/>
              </a:spcBef>
              <a:spcAft>
                <a:spcPct val="0"/>
              </a:spcAft>
              <a:defRPr kumimoji="1">
                <a:solidFill>
                  <a:schemeClr val="tx1"/>
                </a:solidFill>
                <a:latin typeface="Arial" pitchFamily="34" charset="0"/>
                <a:ea typeface="HGP明朝E" pitchFamily="18" charset="-128"/>
              </a:defRPr>
            </a:lvl8pPr>
            <a:lvl9pPr marL="3886200" indent="-228600" fontAlgn="base">
              <a:spcBef>
                <a:spcPct val="0"/>
              </a:spcBef>
              <a:spcAft>
                <a:spcPct val="0"/>
              </a:spcAft>
              <a:defRPr kumimoji="1">
                <a:solidFill>
                  <a:schemeClr val="tx1"/>
                </a:solidFill>
                <a:latin typeface="Arial" pitchFamily="34" charset="0"/>
                <a:ea typeface="HGP明朝E" pitchFamily="18" charset="-128"/>
              </a:defRPr>
            </a:lvl9pPr>
          </a:lstStyle>
          <a:p>
            <a:r>
              <a:rPr lang="ja-JP" altLang="en-US" sz="2000" b="1" dirty="0">
                <a:latin typeface="HGSｺﾞｼｯｸM" pitchFamily="50" charset="-128"/>
                <a:ea typeface="HGSｺﾞｼｯｸM" pitchFamily="50" charset="-128"/>
              </a:rPr>
              <a:t>金属接合における電子輸送</a:t>
            </a:r>
          </a:p>
        </p:txBody>
      </p:sp>
      <p:pic>
        <p:nvPicPr>
          <p:cNvPr id="43052" name="Picture 6" descr="no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176338"/>
            <a:ext cx="547370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53" name="Text Box 7"/>
          <p:cNvSpPr txBox="1">
            <a:spLocks noChangeArrowheads="1"/>
          </p:cNvSpPr>
          <p:nvPr/>
        </p:nvSpPr>
        <p:spPr bwMode="auto">
          <a:xfrm>
            <a:off x="6084888" y="3068638"/>
            <a:ext cx="33116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itchFamily="34" charset="0"/>
                <a:ea typeface="HGP明朝E" pitchFamily="18" charset="-128"/>
              </a:defRPr>
            </a:lvl1pPr>
            <a:lvl2pPr marL="742950" indent="-285750">
              <a:defRPr kumimoji="1">
                <a:solidFill>
                  <a:schemeClr val="tx1"/>
                </a:solidFill>
                <a:latin typeface="Arial" pitchFamily="34" charset="0"/>
                <a:ea typeface="HGP明朝E" pitchFamily="18" charset="-128"/>
              </a:defRPr>
            </a:lvl2pPr>
            <a:lvl3pPr marL="1143000" indent="-228600">
              <a:defRPr kumimoji="1">
                <a:solidFill>
                  <a:schemeClr val="tx1"/>
                </a:solidFill>
                <a:latin typeface="Arial" pitchFamily="34" charset="0"/>
                <a:ea typeface="HGP明朝E" pitchFamily="18" charset="-128"/>
              </a:defRPr>
            </a:lvl3pPr>
            <a:lvl4pPr marL="1600200" indent="-228600">
              <a:defRPr kumimoji="1">
                <a:solidFill>
                  <a:schemeClr val="tx1"/>
                </a:solidFill>
                <a:latin typeface="Arial" pitchFamily="34" charset="0"/>
                <a:ea typeface="HGP明朝E" pitchFamily="18" charset="-128"/>
              </a:defRPr>
            </a:lvl4pPr>
            <a:lvl5pPr marL="2057400" indent="-228600">
              <a:defRPr kumimoji="1">
                <a:solidFill>
                  <a:schemeClr val="tx1"/>
                </a:solidFill>
                <a:latin typeface="Arial" pitchFamily="34" charset="0"/>
                <a:ea typeface="HGP明朝E" pitchFamily="18" charset="-128"/>
              </a:defRPr>
            </a:lvl5pPr>
            <a:lvl6pPr marL="2514600" indent="-228600" fontAlgn="base">
              <a:spcBef>
                <a:spcPct val="0"/>
              </a:spcBef>
              <a:spcAft>
                <a:spcPct val="0"/>
              </a:spcAft>
              <a:defRPr kumimoji="1">
                <a:solidFill>
                  <a:schemeClr val="tx1"/>
                </a:solidFill>
                <a:latin typeface="Arial" pitchFamily="34" charset="0"/>
                <a:ea typeface="HGP明朝E" pitchFamily="18" charset="-128"/>
              </a:defRPr>
            </a:lvl6pPr>
            <a:lvl7pPr marL="2971800" indent="-228600" fontAlgn="base">
              <a:spcBef>
                <a:spcPct val="0"/>
              </a:spcBef>
              <a:spcAft>
                <a:spcPct val="0"/>
              </a:spcAft>
              <a:defRPr kumimoji="1">
                <a:solidFill>
                  <a:schemeClr val="tx1"/>
                </a:solidFill>
                <a:latin typeface="Arial" pitchFamily="34" charset="0"/>
                <a:ea typeface="HGP明朝E" pitchFamily="18" charset="-128"/>
              </a:defRPr>
            </a:lvl7pPr>
            <a:lvl8pPr marL="3429000" indent="-228600" fontAlgn="base">
              <a:spcBef>
                <a:spcPct val="0"/>
              </a:spcBef>
              <a:spcAft>
                <a:spcPct val="0"/>
              </a:spcAft>
              <a:defRPr kumimoji="1">
                <a:solidFill>
                  <a:schemeClr val="tx1"/>
                </a:solidFill>
                <a:latin typeface="Arial" pitchFamily="34" charset="0"/>
                <a:ea typeface="HGP明朝E" pitchFamily="18" charset="-128"/>
              </a:defRPr>
            </a:lvl8pPr>
            <a:lvl9pPr marL="3886200" indent="-228600" fontAlgn="base">
              <a:spcBef>
                <a:spcPct val="0"/>
              </a:spcBef>
              <a:spcAft>
                <a:spcPct val="0"/>
              </a:spcAft>
              <a:defRPr kumimoji="1">
                <a:solidFill>
                  <a:schemeClr val="tx1"/>
                </a:solidFill>
                <a:latin typeface="Arial" pitchFamily="34" charset="0"/>
                <a:ea typeface="HGP明朝E" pitchFamily="18" charset="-128"/>
              </a:defRPr>
            </a:lvl9pPr>
          </a:lstStyle>
          <a:p>
            <a:r>
              <a:rPr lang="ja-JP" altLang="en-US" dirty="0">
                <a:latin typeface="HGSｺﾞｼｯｸM" pitchFamily="50" charset="-128"/>
                <a:ea typeface="HGSｺﾞｼｯｸM" pitchFamily="50" charset="-128"/>
              </a:rPr>
              <a:t>電荷の離散化による</a:t>
            </a:r>
          </a:p>
          <a:p>
            <a:r>
              <a:rPr lang="ja-JP" altLang="en-US" dirty="0">
                <a:latin typeface="HGSｺﾞｼｯｸM" pitchFamily="50" charset="-128"/>
                <a:ea typeface="HGSｺﾞｼｯｸM" pitchFamily="50" charset="-128"/>
              </a:rPr>
              <a:t>　電流の揺らぎ（ノイズ）</a:t>
            </a:r>
          </a:p>
        </p:txBody>
      </p:sp>
      <p:graphicFrame>
        <p:nvGraphicFramePr>
          <p:cNvPr id="43047" name="Object 39"/>
          <p:cNvGraphicFramePr>
            <a:graphicFrameLocks noChangeAspect="1"/>
          </p:cNvGraphicFramePr>
          <p:nvPr>
            <p:extLst>
              <p:ext uri="{D42A27DB-BD31-4B8C-83A1-F6EECF244321}">
                <p14:modId xmlns:p14="http://schemas.microsoft.com/office/powerpoint/2010/main" val="2530503010"/>
              </p:ext>
            </p:extLst>
          </p:nvPr>
        </p:nvGraphicFramePr>
        <p:xfrm>
          <a:off x="2422525" y="4406307"/>
          <a:ext cx="4408488" cy="1113034"/>
        </p:xfrm>
        <a:graphic>
          <a:graphicData uri="http://schemas.openxmlformats.org/presentationml/2006/ole">
            <mc:AlternateContent xmlns:mc="http://schemas.openxmlformats.org/markup-compatibility/2006">
              <mc:Choice xmlns:v="urn:schemas-microsoft-com:vml" Requires="v">
                <p:oleObj spid="_x0000_s77847" name="数式" r:id="rId4" imgW="3911400" imgH="990360" progId="Equation.3">
                  <p:embed/>
                </p:oleObj>
              </mc:Choice>
              <mc:Fallback>
                <p:oleObj name="数式" r:id="rId4" imgW="3911400" imgH="990360" progId="Equation.3">
                  <p:embed/>
                  <p:pic>
                    <p:nvPicPr>
                      <p:cNvPr id="0" name=""/>
                      <p:cNvPicPr>
                        <a:picLocks noChangeAspect="1" noChangeArrowheads="1"/>
                      </p:cNvPicPr>
                      <p:nvPr/>
                    </p:nvPicPr>
                    <p:blipFill>
                      <a:blip r:embed="rId5"/>
                      <a:srcRect/>
                      <a:stretch>
                        <a:fillRect/>
                      </a:stretch>
                    </p:blipFill>
                    <p:spPr bwMode="auto">
                      <a:xfrm>
                        <a:off x="2422525" y="4406307"/>
                        <a:ext cx="4408488" cy="1113034"/>
                      </a:xfrm>
                      <a:prstGeom prst="rect">
                        <a:avLst/>
                      </a:prstGeom>
                      <a:solidFill>
                        <a:schemeClr val="tx1"/>
                      </a:solidFill>
                      <a:ln>
                        <a:noFill/>
                      </a:ln>
                      <a:extLst/>
                    </p:spPr>
                  </p:pic>
                </p:oleObj>
              </mc:Fallback>
            </mc:AlternateContent>
          </a:graphicData>
        </a:graphic>
      </p:graphicFrame>
      <p:sp>
        <p:nvSpPr>
          <p:cNvPr id="43054" name="Text Box 9"/>
          <p:cNvSpPr txBox="1">
            <a:spLocks noChangeArrowheads="1"/>
          </p:cNvSpPr>
          <p:nvPr/>
        </p:nvSpPr>
        <p:spPr bwMode="auto">
          <a:xfrm>
            <a:off x="5210205" y="4869160"/>
            <a:ext cx="370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HGP明朝E" pitchFamily="18" charset="-128"/>
              </a:defRPr>
            </a:lvl1pPr>
            <a:lvl2pPr marL="742950" indent="-285750">
              <a:defRPr kumimoji="1">
                <a:solidFill>
                  <a:schemeClr val="tx1"/>
                </a:solidFill>
                <a:latin typeface="Arial" pitchFamily="34" charset="0"/>
                <a:ea typeface="HGP明朝E" pitchFamily="18" charset="-128"/>
              </a:defRPr>
            </a:lvl2pPr>
            <a:lvl3pPr marL="1143000" indent="-228600">
              <a:defRPr kumimoji="1">
                <a:solidFill>
                  <a:schemeClr val="tx1"/>
                </a:solidFill>
                <a:latin typeface="Arial" pitchFamily="34" charset="0"/>
                <a:ea typeface="HGP明朝E" pitchFamily="18" charset="-128"/>
              </a:defRPr>
            </a:lvl3pPr>
            <a:lvl4pPr marL="1600200" indent="-228600">
              <a:defRPr kumimoji="1">
                <a:solidFill>
                  <a:schemeClr val="tx1"/>
                </a:solidFill>
                <a:latin typeface="Arial" pitchFamily="34" charset="0"/>
                <a:ea typeface="HGP明朝E" pitchFamily="18" charset="-128"/>
              </a:defRPr>
            </a:lvl4pPr>
            <a:lvl5pPr marL="2057400" indent="-228600">
              <a:defRPr kumimoji="1">
                <a:solidFill>
                  <a:schemeClr val="tx1"/>
                </a:solidFill>
                <a:latin typeface="Arial" pitchFamily="34" charset="0"/>
                <a:ea typeface="HGP明朝E" pitchFamily="18" charset="-128"/>
              </a:defRPr>
            </a:lvl5pPr>
            <a:lvl6pPr marL="2514600" indent="-228600" fontAlgn="base">
              <a:spcBef>
                <a:spcPct val="0"/>
              </a:spcBef>
              <a:spcAft>
                <a:spcPct val="0"/>
              </a:spcAft>
              <a:defRPr kumimoji="1">
                <a:solidFill>
                  <a:schemeClr val="tx1"/>
                </a:solidFill>
                <a:latin typeface="Arial" pitchFamily="34" charset="0"/>
                <a:ea typeface="HGP明朝E" pitchFamily="18" charset="-128"/>
              </a:defRPr>
            </a:lvl6pPr>
            <a:lvl7pPr marL="2971800" indent="-228600" fontAlgn="base">
              <a:spcBef>
                <a:spcPct val="0"/>
              </a:spcBef>
              <a:spcAft>
                <a:spcPct val="0"/>
              </a:spcAft>
              <a:defRPr kumimoji="1">
                <a:solidFill>
                  <a:schemeClr val="tx1"/>
                </a:solidFill>
                <a:latin typeface="Arial" pitchFamily="34" charset="0"/>
                <a:ea typeface="HGP明朝E" pitchFamily="18" charset="-128"/>
              </a:defRPr>
            </a:lvl7pPr>
            <a:lvl8pPr marL="3429000" indent="-228600" fontAlgn="base">
              <a:spcBef>
                <a:spcPct val="0"/>
              </a:spcBef>
              <a:spcAft>
                <a:spcPct val="0"/>
              </a:spcAft>
              <a:defRPr kumimoji="1">
                <a:solidFill>
                  <a:schemeClr val="tx1"/>
                </a:solidFill>
                <a:latin typeface="Arial" pitchFamily="34" charset="0"/>
                <a:ea typeface="HGP明朝E" pitchFamily="18" charset="-128"/>
              </a:defRPr>
            </a:lvl8pPr>
            <a:lvl9pPr marL="3886200" indent="-228600" fontAlgn="base">
              <a:spcBef>
                <a:spcPct val="0"/>
              </a:spcBef>
              <a:spcAft>
                <a:spcPct val="0"/>
              </a:spcAft>
              <a:defRPr kumimoji="1">
                <a:solidFill>
                  <a:schemeClr val="tx1"/>
                </a:solidFill>
                <a:latin typeface="Arial" pitchFamily="34" charset="0"/>
                <a:ea typeface="HGP明朝E" pitchFamily="18" charset="-128"/>
              </a:defRPr>
            </a:lvl9pPr>
          </a:lstStyle>
          <a:p>
            <a:r>
              <a:rPr lang="en-US" altLang="ja-JP" i="1" dirty="0">
                <a:solidFill>
                  <a:schemeClr val="bg2"/>
                </a:solidFill>
                <a:latin typeface="Times New Roman" pitchFamily="18" charset="0"/>
                <a:ea typeface="ＭＳ Ｐゴシック" pitchFamily="50" charset="-128"/>
              </a:rPr>
              <a:t>n</a:t>
            </a:r>
            <a:r>
              <a:rPr lang="en-US" altLang="ja-JP" dirty="0">
                <a:solidFill>
                  <a:schemeClr val="bg2"/>
                </a:solidFill>
                <a:latin typeface="Times New Roman" pitchFamily="18" charset="0"/>
                <a:ea typeface="ＭＳ Ｐゴシック" pitchFamily="50" charset="-128"/>
              </a:rPr>
              <a:t>: </a:t>
            </a:r>
            <a:r>
              <a:rPr lang="ja-JP" altLang="en-US" dirty="0">
                <a:solidFill>
                  <a:schemeClr val="bg2"/>
                </a:solidFill>
                <a:latin typeface="Times New Roman" pitchFamily="18" charset="0"/>
              </a:rPr>
              <a:t>電子占有数</a:t>
            </a:r>
          </a:p>
          <a:p>
            <a:r>
              <a:rPr lang="en-US" altLang="ja-JP" i="1" dirty="0">
                <a:solidFill>
                  <a:schemeClr val="bg2"/>
                </a:solidFill>
                <a:latin typeface="Times New Roman" pitchFamily="18" charset="0"/>
                <a:ea typeface="ＭＳ Ｐゴシック" pitchFamily="50" charset="-128"/>
              </a:rPr>
              <a:t>G:</a:t>
            </a:r>
            <a:r>
              <a:rPr lang="en-US" altLang="ja-JP" dirty="0">
                <a:solidFill>
                  <a:schemeClr val="bg2"/>
                </a:solidFill>
                <a:ea typeface="ＭＳ Ｐゴシック" pitchFamily="50" charset="-128"/>
              </a:rPr>
              <a:t> </a:t>
            </a:r>
            <a:r>
              <a:rPr lang="ja-JP" altLang="en-US" dirty="0">
                <a:solidFill>
                  <a:schemeClr val="bg2"/>
                </a:solidFill>
              </a:rPr>
              <a:t>伝導度</a:t>
            </a:r>
            <a:endParaRPr lang="ja-JP" altLang="en-US" dirty="0">
              <a:solidFill>
                <a:schemeClr val="bg2"/>
              </a:solidFill>
              <a:latin typeface="Times New Roman" pitchFamily="18" charset="0"/>
            </a:endParaRPr>
          </a:p>
        </p:txBody>
      </p:sp>
      <p:sp>
        <p:nvSpPr>
          <p:cNvPr id="43055" name="Text Box 10"/>
          <p:cNvSpPr txBox="1">
            <a:spLocks noChangeArrowheads="1"/>
          </p:cNvSpPr>
          <p:nvPr/>
        </p:nvSpPr>
        <p:spPr bwMode="auto">
          <a:xfrm>
            <a:off x="179388" y="80963"/>
            <a:ext cx="7237412" cy="584775"/>
          </a:xfrm>
          <a:prstGeom prst="rect">
            <a:avLst/>
          </a:prstGeom>
          <a:noFill/>
          <a:ln w="28575">
            <a:noFill/>
            <a:miter lim="800000"/>
            <a:headEnd/>
            <a:tailEnd/>
          </a:ln>
        </p:spPr>
        <p:txBody>
          <a:bodyPr wrap="square">
            <a:spAutoFit/>
          </a:bodyPr>
          <a:lstStyle>
            <a:lvl1pPr>
              <a:defRPr kumimoji="1">
                <a:solidFill>
                  <a:schemeClr val="tx1"/>
                </a:solidFill>
                <a:latin typeface="Arial" pitchFamily="34" charset="0"/>
                <a:ea typeface="HGP明朝E" pitchFamily="18" charset="-128"/>
              </a:defRPr>
            </a:lvl1pPr>
            <a:lvl2pPr marL="742950" indent="-285750">
              <a:defRPr kumimoji="1">
                <a:solidFill>
                  <a:schemeClr val="tx1"/>
                </a:solidFill>
                <a:latin typeface="Arial" pitchFamily="34" charset="0"/>
                <a:ea typeface="HGP明朝E" pitchFamily="18" charset="-128"/>
              </a:defRPr>
            </a:lvl2pPr>
            <a:lvl3pPr marL="1143000" indent="-228600">
              <a:defRPr kumimoji="1">
                <a:solidFill>
                  <a:schemeClr val="tx1"/>
                </a:solidFill>
                <a:latin typeface="Arial" pitchFamily="34" charset="0"/>
                <a:ea typeface="HGP明朝E" pitchFamily="18" charset="-128"/>
              </a:defRPr>
            </a:lvl3pPr>
            <a:lvl4pPr marL="1600200" indent="-228600">
              <a:defRPr kumimoji="1">
                <a:solidFill>
                  <a:schemeClr val="tx1"/>
                </a:solidFill>
                <a:latin typeface="Arial" pitchFamily="34" charset="0"/>
                <a:ea typeface="HGP明朝E" pitchFamily="18" charset="-128"/>
              </a:defRPr>
            </a:lvl4pPr>
            <a:lvl5pPr marL="2057400" indent="-228600">
              <a:defRPr kumimoji="1">
                <a:solidFill>
                  <a:schemeClr val="tx1"/>
                </a:solidFill>
                <a:latin typeface="Arial" pitchFamily="34" charset="0"/>
                <a:ea typeface="HGP明朝E" pitchFamily="18" charset="-128"/>
              </a:defRPr>
            </a:lvl5pPr>
            <a:lvl6pPr marL="2514600" indent="-228600" fontAlgn="base">
              <a:spcBef>
                <a:spcPct val="0"/>
              </a:spcBef>
              <a:spcAft>
                <a:spcPct val="0"/>
              </a:spcAft>
              <a:defRPr kumimoji="1">
                <a:solidFill>
                  <a:schemeClr val="tx1"/>
                </a:solidFill>
                <a:latin typeface="Arial" pitchFamily="34" charset="0"/>
                <a:ea typeface="HGP明朝E" pitchFamily="18" charset="-128"/>
              </a:defRPr>
            </a:lvl6pPr>
            <a:lvl7pPr marL="2971800" indent="-228600" fontAlgn="base">
              <a:spcBef>
                <a:spcPct val="0"/>
              </a:spcBef>
              <a:spcAft>
                <a:spcPct val="0"/>
              </a:spcAft>
              <a:defRPr kumimoji="1">
                <a:solidFill>
                  <a:schemeClr val="tx1"/>
                </a:solidFill>
                <a:latin typeface="Arial" pitchFamily="34" charset="0"/>
                <a:ea typeface="HGP明朝E" pitchFamily="18" charset="-128"/>
              </a:defRPr>
            </a:lvl7pPr>
            <a:lvl8pPr marL="3429000" indent="-228600" fontAlgn="base">
              <a:spcBef>
                <a:spcPct val="0"/>
              </a:spcBef>
              <a:spcAft>
                <a:spcPct val="0"/>
              </a:spcAft>
              <a:defRPr kumimoji="1">
                <a:solidFill>
                  <a:schemeClr val="tx1"/>
                </a:solidFill>
                <a:latin typeface="Arial" pitchFamily="34" charset="0"/>
                <a:ea typeface="HGP明朝E" pitchFamily="18" charset="-128"/>
              </a:defRPr>
            </a:lvl8pPr>
            <a:lvl9pPr marL="3886200" indent="-228600" fontAlgn="base">
              <a:spcBef>
                <a:spcPct val="0"/>
              </a:spcBef>
              <a:spcAft>
                <a:spcPct val="0"/>
              </a:spcAft>
              <a:defRPr kumimoji="1">
                <a:solidFill>
                  <a:schemeClr val="tx1"/>
                </a:solidFill>
                <a:latin typeface="Arial" pitchFamily="34" charset="0"/>
                <a:ea typeface="HGP明朝E" pitchFamily="18" charset="-128"/>
              </a:defRPr>
            </a:lvl9pPr>
          </a:lstStyle>
          <a:p>
            <a:pPr algn="ctr"/>
            <a:r>
              <a:rPr lang="ja-JP" altLang="en-US" sz="3200" b="1" dirty="0">
                <a:solidFill>
                  <a:srgbClr val="FFC000"/>
                </a:solidFill>
                <a:latin typeface="HGS創英角ｺﾞｼｯｸUB" pitchFamily="50" charset="-128"/>
                <a:ea typeface="HGS創英角ｺﾞｼｯｸUB" pitchFamily="50" charset="-128"/>
              </a:rPr>
              <a:t>架橋分子数の規定：　ノイズ計測</a:t>
            </a:r>
            <a:r>
              <a:rPr lang="ja-JP" altLang="en-US" sz="3200" b="1" dirty="0">
                <a:solidFill>
                  <a:srgbClr val="FFC000"/>
                </a:solidFill>
              </a:rPr>
              <a:t>　</a:t>
            </a:r>
          </a:p>
        </p:txBody>
      </p:sp>
      <p:grpSp>
        <p:nvGrpSpPr>
          <p:cNvPr id="2" name="グループ化 1"/>
          <p:cNvGrpSpPr/>
          <p:nvPr/>
        </p:nvGrpSpPr>
        <p:grpSpPr>
          <a:xfrm>
            <a:off x="503560" y="5616355"/>
            <a:ext cx="8316912" cy="1165505"/>
            <a:chOff x="468313" y="5616355"/>
            <a:chExt cx="8316912" cy="1165505"/>
          </a:xfrm>
        </p:grpSpPr>
        <p:sp>
          <p:nvSpPr>
            <p:cNvPr id="43049" name="Rectangle 2"/>
            <p:cNvSpPr>
              <a:spLocks noChangeArrowheads="1"/>
            </p:cNvSpPr>
            <p:nvPr/>
          </p:nvSpPr>
          <p:spPr bwMode="auto">
            <a:xfrm>
              <a:off x="468313" y="6381750"/>
              <a:ext cx="8316912" cy="400110"/>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marL="342900" indent="-342900">
                <a:spcBef>
                  <a:spcPct val="30000"/>
                </a:spcBef>
              </a:pPr>
              <a:r>
                <a:rPr lang="ja-JP" altLang="en-GB" sz="2000" b="1" dirty="0">
                  <a:solidFill>
                    <a:srgbClr val="FFC000"/>
                  </a:solidFill>
                  <a:latin typeface="HGSｺﾞｼｯｸM" pitchFamily="50" charset="-128"/>
                  <a:ea typeface="HGSｺﾞｼｯｸM" pitchFamily="50" charset="-128"/>
                  <a:cs typeface="Arial" pitchFamily="34" charset="0"/>
                </a:rPr>
                <a:t>ノイズと伝導度計測より伝導軌道数とそれぞれの伝導度を決定可能</a:t>
              </a:r>
            </a:p>
          </p:txBody>
        </p:sp>
        <p:graphicFrame>
          <p:nvGraphicFramePr>
            <p:cNvPr id="43046" name="Object 38"/>
            <p:cNvGraphicFramePr>
              <a:graphicFrameLocks noChangeAspect="1"/>
            </p:cNvGraphicFramePr>
            <p:nvPr>
              <p:extLst>
                <p:ext uri="{D42A27DB-BD31-4B8C-83A1-F6EECF244321}">
                  <p14:modId xmlns:p14="http://schemas.microsoft.com/office/powerpoint/2010/main" val="3689166826"/>
                </p:ext>
              </p:extLst>
            </p:nvPr>
          </p:nvGraphicFramePr>
          <p:xfrm>
            <a:off x="2411760" y="5617412"/>
            <a:ext cx="3830637" cy="747712"/>
          </p:xfrm>
          <a:graphic>
            <a:graphicData uri="http://schemas.openxmlformats.org/presentationml/2006/ole">
              <mc:AlternateContent xmlns:mc="http://schemas.openxmlformats.org/markup-compatibility/2006">
                <mc:Choice xmlns:v="urn:schemas-microsoft-com:vml" Requires="v">
                  <p:oleObj spid="_x0000_s77848" name="数式" r:id="rId6" imgW="2336800" imgH="457200" progId="Equation.3">
                    <p:embed/>
                  </p:oleObj>
                </mc:Choice>
                <mc:Fallback>
                  <p:oleObj name="数式" r:id="rId6" imgW="23368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1760" y="5617412"/>
                          <a:ext cx="3830637" cy="747712"/>
                        </a:xfrm>
                        <a:prstGeom prst="rect">
                          <a:avLst/>
                        </a:prstGeom>
                        <a:solidFill>
                          <a:schemeClr val="tx1"/>
                        </a:solidFill>
                        <a:ln>
                          <a:noFill/>
                        </a:ln>
                        <a:extLst/>
                      </p:spPr>
                    </p:pic>
                  </p:oleObj>
                </mc:Fallback>
              </mc:AlternateContent>
            </a:graphicData>
          </a:graphic>
        </p:graphicFrame>
        <p:graphicFrame>
          <p:nvGraphicFramePr>
            <p:cNvPr id="43048" name="Object 40"/>
            <p:cNvGraphicFramePr>
              <a:graphicFrameLocks noChangeAspect="1"/>
            </p:cNvGraphicFramePr>
            <p:nvPr>
              <p:extLst>
                <p:ext uri="{D42A27DB-BD31-4B8C-83A1-F6EECF244321}">
                  <p14:modId xmlns:p14="http://schemas.microsoft.com/office/powerpoint/2010/main" val="1043019400"/>
                </p:ext>
              </p:extLst>
            </p:nvPr>
          </p:nvGraphicFramePr>
          <p:xfrm>
            <a:off x="6896100" y="5814180"/>
            <a:ext cx="1041400" cy="414338"/>
          </p:xfrm>
          <a:graphic>
            <a:graphicData uri="http://schemas.openxmlformats.org/presentationml/2006/ole">
              <mc:AlternateContent xmlns:mc="http://schemas.openxmlformats.org/markup-compatibility/2006">
                <mc:Choice xmlns:v="urn:schemas-microsoft-com:vml" Requires="v">
                  <p:oleObj spid="_x0000_s77849" name="数式" r:id="rId8" imgW="634725" imgH="253890" progId="Equation.3">
                    <p:embed/>
                  </p:oleObj>
                </mc:Choice>
                <mc:Fallback>
                  <p:oleObj name="数式" r:id="rId8" imgW="634725" imgH="25389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96100" y="5814180"/>
                          <a:ext cx="1041400" cy="414338"/>
                        </a:xfrm>
                        <a:prstGeom prst="rect">
                          <a:avLst/>
                        </a:prstGeom>
                        <a:solidFill>
                          <a:schemeClr val="tx1"/>
                        </a:solidFill>
                        <a:ln>
                          <a:noFill/>
                        </a:ln>
                        <a:extLst/>
                      </p:spPr>
                    </p:pic>
                  </p:oleObj>
                </mc:Fallback>
              </mc:AlternateContent>
            </a:graphicData>
          </a:graphic>
        </p:graphicFrame>
        <p:sp>
          <p:nvSpPr>
            <p:cNvPr id="43057" name="Text Box 13"/>
            <p:cNvSpPr txBox="1">
              <a:spLocks noChangeArrowheads="1"/>
            </p:cNvSpPr>
            <p:nvPr/>
          </p:nvSpPr>
          <p:spPr bwMode="auto">
            <a:xfrm>
              <a:off x="575881" y="5616355"/>
              <a:ext cx="2376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HGP明朝E" pitchFamily="18" charset="-128"/>
                </a:defRPr>
              </a:lvl1pPr>
              <a:lvl2pPr marL="742950" indent="-285750">
                <a:defRPr kumimoji="1">
                  <a:solidFill>
                    <a:schemeClr val="tx1"/>
                  </a:solidFill>
                  <a:latin typeface="Arial" pitchFamily="34" charset="0"/>
                  <a:ea typeface="HGP明朝E" pitchFamily="18" charset="-128"/>
                </a:defRPr>
              </a:lvl2pPr>
              <a:lvl3pPr marL="1143000" indent="-228600">
                <a:defRPr kumimoji="1">
                  <a:solidFill>
                    <a:schemeClr val="tx1"/>
                  </a:solidFill>
                  <a:latin typeface="Arial" pitchFamily="34" charset="0"/>
                  <a:ea typeface="HGP明朝E" pitchFamily="18" charset="-128"/>
                </a:defRPr>
              </a:lvl3pPr>
              <a:lvl4pPr marL="1600200" indent="-228600">
                <a:defRPr kumimoji="1">
                  <a:solidFill>
                    <a:schemeClr val="tx1"/>
                  </a:solidFill>
                  <a:latin typeface="Arial" pitchFamily="34" charset="0"/>
                  <a:ea typeface="HGP明朝E" pitchFamily="18" charset="-128"/>
                </a:defRPr>
              </a:lvl4pPr>
              <a:lvl5pPr marL="2057400" indent="-228600">
                <a:defRPr kumimoji="1">
                  <a:solidFill>
                    <a:schemeClr val="tx1"/>
                  </a:solidFill>
                  <a:latin typeface="Arial" pitchFamily="34" charset="0"/>
                  <a:ea typeface="HGP明朝E" pitchFamily="18" charset="-128"/>
                </a:defRPr>
              </a:lvl5pPr>
              <a:lvl6pPr marL="2514600" indent="-228600" fontAlgn="base">
                <a:spcBef>
                  <a:spcPct val="0"/>
                </a:spcBef>
                <a:spcAft>
                  <a:spcPct val="0"/>
                </a:spcAft>
                <a:defRPr kumimoji="1">
                  <a:solidFill>
                    <a:schemeClr val="tx1"/>
                  </a:solidFill>
                  <a:latin typeface="Arial" pitchFamily="34" charset="0"/>
                  <a:ea typeface="HGP明朝E" pitchFamily="18" charset="-128"/>
                </a:defRPr>
              </a:lvl6pPr>
              <a:lvl7pPr marL="2971800" indent="-228600" fontAlgn="base">
                <a:spcBef>
                  <a:spcPct val="0"/>
                </a:spcBef>
                <a:spcAft>
                  <a:spcPct val="0"/>
                </a:spcAft>
                <a:defRPr kumimoji="1">
                  <a:solidFill>
                    <a:schemeClr val="tx1"/>
                  </a:solidFill>
                  <a:latin typeface="Arial" pitchFamily="34" charset="0"/>
                  <a:ea typeface="HGP明朝E" pitchFamily="18" charset="-128"/>
                </a:defRPr>
              </a:lvl7pPr>
              <a:lvl8pPr marL="3429000" indent="-228600" fontAlgn="base">
                <a:spcBef>
                  <a:spcPct val="0"/>
                </a:spcBef>
                <a:spcAft>
                  <a:spcPct val="0"/>
                </a:spcAft>
                <a:defRPr kumimoji="1">
                  <a:solidFill>
                    <a:schemeClr val="tx1"/>
                  </a:solidFill>
                  <a:latin typeface="Arial" pitchFamily="34" charset="0"/>
                  <a:ea typeface="HGP明朝E" pitchFamily="18" charset="-128"/>
                </a:defRPr>
              </a:lvl8pPr>
              <a:lvl9pPr marL="3886200" indent="-228600" fontAlgn="base">
                <a:spcBef>
                  <a:spcPct val="0"/>
                </a:spcBef>
                <a:spcAft>
                  <a:spcPct val="0"/>
                </a:spcAft>
                <a:defRPr kumimoji="1">
                  <a:solidFill>
                    <a:schemeClr val="tx1"/>
                  </a:solidFill>
                  <a:latin typeface="Arial" pitchFamily="34" charset="0"/>
                  <a:ea typeface="HGP明朝E" pitchFamily="18" charset="-128"/>
                </a:defRPr>
              </a:lvl9pPr>
            </a:lstStyle>
            <a:p>
              <a:r>
                <a:rPr lang="ja-JP" altLang="en-US" sz="2000" dirty="0">
                  <a:latin typeface="HGSｺﾞｼｯｸM" pitchFamily="50" charset="-128"/>
                  <a:ea typeface="HGSｺﾞｼｯｸM" pitchFamily="50" charset="-128"/>
                </a:rPr>
                <a:t>計測物理量</a:t>
              </a:r>
            </a:p>
          </p:txBody>
        </p:sp>
      </p:grpSp>
      <p:sp>
        <p:nvSpPr>
          <p:cNvPr id="14" name="Rectangle 4"/>
          <p:cNvSpPr>
            <a:spLocks noChangeArrowheads="1"/>
          </p:cNvSpPr>
          <p:nvPr/>
        </p:nvSpPr>
        <p:spPr bwMode="auto">
          <a:xfrm>
            <a:off x="1053774" y="635014"/>
            <a:ext cx="7848600" cy="71438"/>
          </a:xfrm>
          <a:prstGeom prst="rect">
            <a:avLst/>
          </a:prstGeom>
          <a:solidFill>
            <a:srgbClr val="FD6555"/>
          </a:solidFill>
          <a:ln>
            <a:noFill/>
          </a:ln>
          <a:extLst/>
        </p:spPr>
        <p:txBody>
          <a:bodyPr wrap="none" anchor="ctr"/>
          <a:lstStyle/>
          <a:p>
            <a:endParaRPr lang="ja-JP" altLang="en-US">
              <a:solidFill>
                <a:schemeClr val="bg2"/>
              </a:solidFill>
            </a:endParaRPr>
          </a:p>
        </p:txBody>
      </p:sp>
    </p:spTree>
    <p:extLst>
      <p:ext uri="{BB962C8B-B14F-4D97-AF65-F5344CB8AC3E}">
        <p14:creationId xmlns:p14="http://schemas.microsoft.com/office/powerpoint/2010/main" val="4099394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ＭＳ Ｐゴシック"/>
        <a:cs typeface=""/>
      </a:majorFont>
      <a:minorFont>
        <a:latin typeface="Garamond"/>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17766</TotalTime>
  <Words>664</Words>
  <Application>Microsoft Office PowerPoint</Application>
  <PresentationFormat>画面に合わせる (4:3)</PresentationFormat>
  <Paragraphs>201</Paragraphs>
  <Slides>17</Slides>
  <Notes>11</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17</vt:i4>
      </vt:variant>
    </vt:vector>
  </HeadingPairs>
  <TitlesOfParts>
    <vt:vector size="20" baseType="lpstr">
      <vt:lpstr>Stream</vt:lpstr>
      <vt:lpstr>ｸﾞﾗﾌ</vt:lpstr>
      <vt:lpstr>数式</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Osaka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taniguchi</dc:creator>
  <cp:lastModifiedBy>kiguti</cp:lastModifiedBy>
  <cp:revision>1813</cp:revision>
  <dcterms:created xsi:type="dcterms:W3CDTF">2004-10-17T06:01:32Z</dcterms:created>
  <dcterms:modified xsi:type="dcterms:W3CDTF">2013-07-09T04:31:14Z</dcterms:modified>
</cp:coreProperties>
</file>